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269" r:id="rId3"/>
    <p:sldId id="408" r:id="rId4"/>
    <p:sldId id="275" r:id="rId5"/>
    <p:sldId id="380" r:id="rId6"/>
    <p:sldId id="379" r:id="rId7"/>
    <p:sldId id="347" r:id="rId8"/>
    <p:sldId id="270" r:id="rId9"/>
    <p:sldId id="273" r:id="rId10"/>
    <p:sldId id="274" r:id="rId11"/>
    <p:sldId id="348" r:id="rId12"/>
    <p:sldId id="349" r:id="rId13"/>
    <p:sldId id="350" r:id="rId14"/>
    <p:sldId id="351" r:id="rId15"/>
    <p:sldId id="352" r:id="rId16"/>
    <p:sldId id="353" r:id="rId17"/>
    <p:sldId id="409" r:id="rId18"/>
    <p:sldId id="354" r:id="rId19"/>
    <p:sldId id="406" r:id="rId20"/>
    <p:sldId id="355" r:id="rId21"/>
    <p:sldId id="356" r:id="rId22"/>
    <p:sldId id="357" r:id="rId23"/>
    <p:sldId id="358" r:id="rId24"/>
    <p:sldId id="359" r:id="rId25"/>
    <p:sldId id="360" r:id="rId26"/>
    <p:sldId id="361" r:id="rId27"/>
    <p:sldId id="362" r:id="rId28"/>
    <p:sldId id="364" r:id="rId29"/>
    <p:sldId id="363" r:id="rId30"/>
    <p:sldId id="365" r:id="rId31"/>
    <p:sldId id="368" r:id="rId32"/>
    <p:sldId id="367" r:id="rId33"/>
    <p:sldId id="366" r:id="rId34"/>
    <p:sldId id="369" r:id="rId35"/>
    <p:sldId id="407" r:id="rId36"/>
    <p:sldId id="371" r:id="rId37"/>
    <p:sldId id="372" r:id="rId38"/>
    <p:sldId id="374" r:id="rId39"/>
    <p:sldId id="376" r:id="rId40"/>
    <p:sldId id="378" r:id="rId41"/>
    <p:sldId id="387" r:id="rId42"/>
    <p:sldId id="388" r:id="rId43"/>
    <p:sldId id="389" r:id="rId44"/>
    <p:sldId id="390" r:id="rId45"/>
    <p:sldId id="393" r:id="rId46"/>
    <p:sldId id="395" r:id="rId47"/>
    <p:sldId id="398" r:id="rId48"/>
    <p:sldId id="400" r:id="rId49"/>
    <p:sldId id="401" r:id="rId50"/>
    <p:sldId id="402" r:id="rId51"/>
    <p:sldId id="403" r:id="rId52"/>
    <p:sldId id="405" r:id="rId53"/>
    <p:sldId id="261" r:id="rId54"/>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9D9D6"/>
    <a:srgbClr val="000000"/>
    <a:srgbClr val="0C2340"/>
    <a:srgbClr val="FF0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614" y="-7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79" d="100"/>
          <a:sy n="79" d="100"/>
        </p:scale>
        <p:origin x="-3942"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3AEA6-DA4A-478A-AB4D-BF89F36E3F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7094C34A-BF51-4457-B732-2958E6866669}">
      <dgm:prSet/>
      <dgm:spPr/>
      <dgm:t>
        <a:bodyPr/>
        <a:lstStyle/>
        <a:p>
          <a:pPr algn="l"/>
          <a:r>
            <a:rPr lang="en-AU" dirty="0" smtClean="0"/>
            <a:t>Background</a:t>
          </a:r>
          <a:endParaRPr lang="en-AU" dirty="0"/>
        </a:p>
      </dgm:t>
    </dgm:pt>
    <dgm:pt modelId="{65591E40-A9B4-4DD5-9190-86AA3A4F7902}" type="parTrans" cxnId="{EA4D308A-C718-4F20-AAFF-B7B5A6DC43CE}">
      <dgm:prSet/>
      <dgm:spPr/>
      <dgm:t>
        <a:bodyPr/>
        <a:lstStyle/>
        <a:p>
          <a:endParaRPr lang="en-AU"/>
        </a:p>
      </dgm:t>
    </dgm:pt>
    <dgm:pt modelId="{262B8870-DBB0-4451-90C4-F629A28F61D1}" type="sibTrans" cxnId="{EA4D308A-C718-4F20-AAFF-B7B5A6DC43CE}">
      <dgm:prSet/>
      <dgm:spPr/>
      <dgm:t>
        <a:bodyPr/>
        <a:lstStyle/>
        <a:p>
          <a:endParaRPr lang="en-AU"/>
        </a:p>
      </dgm:t>
    </dgm:pt>
    <dgm:pt modelId="{D8FD98AE-DFCB-43BE-87BA-2D849449802D}">
      <dgm:prSet phldrT="[Text]"/>
      <dgm:spPr/>
      <dgm:t>
        <a:bodyPr/>
        <a:lstStyle/>
        <a:p>
          <a:r>
            <a:rPr lang="en-AU" dirty="0" smtClean="0"/>
            <a:t>About Me</a:t>
          </a:r>
          <a:endParaRPr lang="en-AU" dirty="0"/>
        </a:p>
      </dgm:t>
    </dgm:pt>
    <dgm:pt modelId="{3712B9DA-D76E-40F6-9B5A-3765327A5AED}" type="parTrans" cxnId="{7F08FEC3-E104-4EDE-928E-AB23CF61A3D1}">
      <dgm:prSet/>
      <dgm:spPr/>
      <dgm:t>
        <a:bodyPr/>
        <a:lstStyle/>
        <a:p>
          <a:endParaRPr lang="en-AU"/>
        </a:p>
      </dgm:t>
    </dgm:pt>
    <dgm:pt modelId="{754D7213-DFB3-499E-B223-3C250AAAA9D0}" type="sibTrans" cxnId="{7F08FEC3-E104-4EDE-928E-AB23CF61A3D1}">
      <dgm:prSet/>
      <dgm:spPr/>
      <dgm:t>
        <a:bodyPr/>
        <a:lstStyle/>
        <a:p>
          <a:endParaRPr lang="en-AU"/>
        </a:p>
      </dgm:t>
    </dgm:pt>
    <dgm:pt modelId="{53160DF4-E9BA-4A14-94D6-8A70F2138B9B}">
      <dgm:prSet phldrT="[Text]"/>
      <dgm:spPr/>
      <dgm:t>
        <a:bodyPr/>
        <a:lstStyle/>
        <a:p>
          <a:r>
            <a:rPr lang="en-AU" dirty="0" smtClean="0"/>
            <a:t>Subject Overview</a:t>
          </a:r>
          <a:endParaRPr lang="en-AU" dirty="0"/>
        </a:p>
      </dgm:t>
    </dgm:pt>
    <dgm:pt modelId="{5CE72F20-4388-4ECF-928C-1076C82DCDF1}" type="parTrans" cxnId="{686CB85A-1627-4E1F-A20F-34814400C997}">
      <dgm:prSet/>
      <dgm:spPr/>
      <dgm:t>
        <a:bodyPr/>
        <a:lstStyle/>
        <a:p>
          <a:endParaRPr lang="en-AU"/>
        </a:p>
      </dgm:t>
    </dgm:pt>
    <dgm:pt modelId="{A8ED143F-AA83-4C74-A847-6ACA221CC8C5}" type="sibTrans" cxnId="{686CB85A-1627-4E1F-A20F-34814400C997}">
      <dgm:prSet/>
      <dgm:spPr/>
      <dgm:t>
        <a:bodyPr/>
        <a:lstStyle/>
        <a:p>
          <a:endParaRPr lang="en-AU"/>
        </a:p>
      </dgm:t>
    </dgm:pt>
    <dgm:pt modelId="{C7C4ED44-18A3-421E-AD2F-0DB17E72A4C6}">
      <dgm:prSet phldrT="[Text]"/>
      <dgm:spPr/>
      <dgm:t>
        <a:bodyPr/>
        <a:lstStyle/>
        <a:p>
          <a:r>
            <a:rPr lang="en-AU" dirty="0" smtClean="0"/>
            <a:t>Assessments</a:t>
          </a:r>
          <a:endParaRPr lang="en-AU" dirty="0"/>
        </a:p>
      </dgm:t>
    </dgm:pt>
    <dgm:pt modelId="{079458C4-3416-4114-B2C8-A26FF4114989}" type="parTrans" cxnId="{23CBBFF0-2613-4792-9D59-C0BF303FE914}">
      <dgm:prSet/>
      <dgm:spPr/>
      <dgm:t>
        <a:bodyPr/>
        <a:lstStyle/>
        <a:p>
          <a:endParaRPr lang="en-AU"/>
        </a:p>
      </dgm:t>
    </dgm:pt>
    <dgm:pt modelId="{6335D130-2A27-4859-B704-D4034846ABB0}" type="sibTrans" cxnId="{23CBBFF0-2613-4792-9D59-C0BF303FE914}">
      <dgm:prSet/>
      <dgm:spPr/>
      <dgm:t>
        <a:bodyPr/>
        <a:lstStyle/>
        <a:p>
          <a:endParaRPr lang="en-AU"/>
        </a:p>
      </dgm:t>
    </dgm:pt>
    <dgm:pt modelId="{74A19C30-DD92-451E-9345-B2D9D2FC88F1}">
      <dgm:prSet phldrT="[Text]"/>
      <dgm:spPr/>
      <dgm:t>
        <a:bodyPr/>
        <a:lstStyle/>
        <a:p>
          <a:r>
            <a:rPr lang="en-AU" dirty="0" smtClean="0"/>
            <a:t>Moodle Site</a:t>
          </a:r>
          <a:endParaRPr lang="en-AU" dirty="0"/>
        </a:p>
      </dgm:t>
    </dgm:pt>
    <dgm:pt modelId="{F4D31195-4034-4EEA-BD00-5AB967B49C03}" type="parTrans" cxnId="{1D7A7501-BC59-4FF1-AF38-E707F76EFB5A}">
      <dgm:prSet/>
      <dgm:spPr/>
      <dgm:t>
        <a:bodyPr/>
        <a:lstStyle/>
        <a:p>
          <a:endParaRPr lang="en-AU"/>
        </a:p>
      </dgm:t>
    </dgm:pt>
    <dgm:pt modelId="{D968C7B1-DF36-43A3-B96A-6A76FB9EBAE5}" type="sibTrans" cxnId="{1D7A7501-BC59-4FF1-AF38-E707F76EFB5A}">
      <dgm:prSet/>
      <dgm:spPr/>
      <dgm:t>
        <a:bodyPr/>
        <a:lstStyle/>
        <a:p>
          <a:endParaRPr lang="en-AU"/>
        </a:p>
      </dgm:t>
    </dgm:pt>
    <dgm:pt modelId="{80F6513B-3336-4BEC-BA07-BED727AA0D0C}">
      <dgm:prSet phldrT="[Text]"/>
      <dgm:spPr/>
      <dgm:t>
        <a:bodyPr/>
        <a:lstStyle/>
        <a:p>
          <a:r>
            <a:rPr lang="en-AU" dirty="0" smtClean="0"/>
            <a:t>Subject Interaction</a:t>
          </a:r>
          <a:endParaRPr lang="en-AU" dirty="0"/>
        </a:p>
      </dgm:t>
    </dgm:pt>
    <dgm:pt modelId="{72FFF4DF-AA8F-4B70-AAC3-176DC8D85C61}" type="parTrans" cxnId="{414A428E-219C-472B-AAB9-1A00D4190202}">
      <dgm:prSet/>
      <dgm:spPr/>
      <dgm:t>
        <a:bodyPr/>
        <a:lstStyle/>
        <a:p>
          <a:endParaRPr lang="en-AU"/>
        </a:p>
      </dgm:t>
    </dgm:pt>
    <dgm:pt modelId="{ECE4FB0A-C5CE-483E-8406-C1BA2C6E9E54}" type="sibTrans" cxnId="{414A428E-219C-472B-AAB9-1A00D4190202}">
      <dgm:prSet/>
      <dgm:spPr/>
      <dgm:t>
        <a:bodyPr/>
        <a:lstStyle/>
        <a:p>
          <a:endParaRPr lang="en-AU"/>
        </a:p>
      </dgm:t>
    </dgm:pt>
    <dgm:pt modelId="{D9451126-5B3C-4197-A0B3-F63B7A2ABF5C}">
      <dgm:prSet phldrT="[Text]"/>
      <dgm:spPr/>
      <dgm:t>
        <a:bodyPr/>
        <a:lstStyle/>
        <a:p>
          <a:r>
            <a:rPr lang="en-AU" dirty="0" smtClean="0"/>
            <a:t>Content Introduction</a:t>
          </a:r>
          <a:endParaRPr lang="en-AU" dirty="0"/>
        </a:p>
      </dgm:t>
    </dgm:pt>
    <dgm:pt modelId="{A68711C6-DD39-4D47-B759-FD5C0B952CDE}" type="parTrans" cxnId="{A80E3340-B18E-4EEB-8333-66CBD9E8D4B6}">
      <dgm:prSet/>
      <dgm:spPr/>
      <dgm:t>
        <a:bodyPr/>
        <a:lstStyle/>
        <a:p>
          <a:endParaRPr lang="en-AU"/>
        </a:p>
      </dgm:t>
    </dgm:pt>
    <dgm:pt modelId="{449750CE-A711-4553-B5A6-348BDCA641BE}" type="sibTrans" cxnId="{A80E3340-B18E-4EEB-8333-66CBD9E8D4B6}">
      <dgm:prSet/>
      <dgm:spPr/>
      <dgm:t>
        <a:bodyPr/>
        <a:lstStyle/>
        <a:p>
          <a:endParaRPr lang="en-AU"/>
        </a:p>
      </dgm:t>
    </dgm:pt>
    <dgm:pt modelId="{17DAC480-3653-4EE2-AD11-6B51CAEE4C82}">
      <dgm:prSet/>
      <dgm:spPr/>
      <dgm:t>
        <a:bodyPr/>
        <a:lstStyle/>
        <a:p>
          <a:r>
            <a:rPr lang="en-AU" dirty="0" smtClean="0"/>
            <a:t>Human Computer Interaction</a:t>
          </a:r>
          <a:endParaRPr lang="en-AU" dirty="0"/>
        </a:p>
      </dgm:t>
    </dgm:pt>
    <dgm:pt modelId="{C81F6598-27BD-47DB-AFE3-452A2542D530}" type="parTrans" cxnId="{EFE71B80-0A5D-40DD-A5CE-1A6C31060CE9}">
      <dgm:prSet/>
      <dgm:spPr/>
      <dgm:t>
        <a:bodyPr/>
        <a:lstStyle/>
        <a:p>
          <a:endParaRPr lang="en-AU"/>
        </a:p>
      </dgm:t>
    </dgm:pt>
    <dgm:pt modelId="{D8DF8628-2EBD-477A-AE0E-FD72158B9B12}" type="sibTrans" cxnId="{EFE71B80-0A5D-40DD-A5CE-1A6C31060CE9}">
      <dgm:prSet/>
      <dgm:spPr/>
      <dgm:t>
        <a:bodyPr/>
        <a:lstStyle/>
        <a:p>
          <a:endParaRPr lang="en-AU"/>
        </a:p>
      </dgm:t>
    </dgm:pt>
    <dgm:pt modelId="{73D88E33-412E-4139-970D-F85715EF8754}" type="pres">
      <dgm:prSet presAssocID="{22D3AEA6-DA4A-478A-AB4D-BF89F36E3FAD}" presName="linear" presStyleCnt="0">
        <dgm:presLayoutVars>
          <dgm:dir/>
          <dgm:animLvl val="lvl"/>
          <dgm:resizeHandles val="exact"/>
        </dgm:presLayoutVars>
      </dgm:prSet>
      <dgm:spPr/>
      <dgm:t>
        <a:bodyPr/>
        <a:lstStyle/>
        <a:p>
          <a:endParaRPr lang="en-AU"/>
        </a:p>
      </dgm:t>
    </dgm:pt>
    <dgm:pt modelId="{CF11DA5F-CDE0-473C-A7C1-C1B14FF7E7BA}" type="pres">
      <dgm:prSet presAssocID="{7094C34A-BF51-4457-B732-2958E6866669}" presName="parentLin" presStyleCnt="0"/>
      <dgm:spPr/>
    </dgm:pt>
    <dgm:pt modelId="{62D91A5A-0EA2-4C3C-9D05-C603F986817F}" type="pres">
      <dgm:prSet presAssocID="{7094C34A-BF51-4457-B732-2958E6866669}" presName="parentLeftMargin" presStyleLbl="node1" presStyleIdx="0" presStyleCnt="3"/>
      <dgm:spPr/>
      <dgm:t>
        <a:bodyPr/>
        <a:lstStyle/>
        <a:p>
          <a:endParaRPr lang="en-AU"/>
        </a:p>
      </dgm:t>
    </dgm:pt>
    <dgm:pt modelId="{5FBBC66A-4A45-4EC6-A4D2-6BBBEAFD25F2}" type="pres">
      <dgm:prSet presAssocID="{7094C34A-BF51-4457-B732-2958E6866669}" presName="parentText" presStyleLbl="node1" presStyleIdx="0" presStyleCnt="3">
        <dgm:presLayoutVars>
          <dgm:chMax val="0"/>
          <dgm:bulletEnabled val="1"/>
        </dgm:presLayoutVars>
      </dgm:prSet>
      <dgm:spPr/>
      <dgm:t>
        <a:bodyPr/>
        <a:lstStyle/>
        <a:p>
          <a:endParaRPr lang="en-AU"/>
        </a:p>
      </dgm:t>
    </dgm:pt>
    <dgm:pt modelId="{87E9AD4B-D5A8-45B2-98F5-3152DB2CC1D3}" type="pres">
      <dgm:prSet presAssocID="{7094C34A-BF51-4457-B732-2958E6866669}" presName="negativeSpace" presStyleCnt="0"/>
      <dgm:spPr/>
    </dgm:pt>
    <dgm:pt modelId="{3AD4E9ED-566B-4654-9931-DEAC2BDA10B9}" type="pres">
      <dgm:prSet presAssocID="{7094C34A-BF51-4457-B732-2958E6866669}" presName="childText" presStyleLbl="conFgAcc1" presStyleIdx="0" presStyleCnt="3">
        <dgm:presLayoutVars>
          <dgm:bulletEnabled val="1"/>
        </dgm:presLayoutVars>
      </dgm:prSet>
      <dgm:spPr/>
      <dgm:t>
        <a:bodyPr/>
        <a:lstStyle/>
        <a:p>
          <a:endParaRPr lang="en-AU"/>
        </a:p>
      </dgm:t>
    </dgm:pt>
    <dgm:pt modelId="{6210E5D0-E2F1-43E4-98D1-C089CDB47235}" type="pres">
      <dgm:prSet presAssocID="{262B8870-DBB0-4451-90C4-F629A28F61D1}" presName="spaceBetweenRectangles" presStyleCnt="0"/>
      <dgm:spPr/>
    </dgm:pt>
    <dgm:pt modelId="{68E24511-AEF4-4D91-A5A3-5DB6850D6853}" type="pres">
      <dgm:prSet presAssocID="{74A19C30-DD92-451E-9345-B2D9D2FC88F1}" presName="parentLin" presStyleCnt="0"/>
      <dgm:spPr/>
    </dgm:pt>
    <dgm:pt modelId="{47E3997F-3738-4E7A-87A8-E4A880F69295}" type="pres">
      <dgm:prSet presAssocID="{74A19C30-DD92-451E-9345-B2D9D2FC88F1}" presName="parentLeftMargin" presStyleLbl="node1" presStyleIdx="0" presStyleCnt="3"/>
      <dgm:spPr/>
      <dgm:t>
        <a:bodyPr/>
        <a:lstStyle/>
        <a:p>
          <a:endParaRPr lang="en-AU"/>
        </a:p>
      </dgm:t>
    </dgm:pt>
    <dgm:pt modelId="{F72C3FBC-C5CC-4C8F-9209-082F85359B28}" type="pres">
      <dgm:prSet presAssocID="{74A19C30-DD92-451E-9345-B2D9D2FC88F1}" presName="parentText" presStyleLbl="node1" presStyleIdx="1" presStyleCnt="3">
        <dgm:presLayoutVars>
          <dgm:chMax val="0"/>
          <dgm:bulletEnabled val="1"/>
        </dgm:presLayoutVars>
      </dgm:prSet>
      <dgm:spPr/>
      <dgm:t>
        <a:bodyPr/>
        <a:lstStyle/>
        <a:p>
          <a:endParaRPr lang="en-AU"/>
        </a:p>
      </dgm:t>
    </dgm:pt>
    <dgm:pt modelId="{D887B36D-0469-4A0E-A5F5-67EB2218584B}" type="pres">
      <dgm:prSet presAssocID="{74A19C30-DD92-451E-9345-B2D9D2FC88F1}" presName="negativeSpace" presStyleCnt="0"/>
      <dgm:spPr/>
    </dgm:pt>
    <dgm:pt modelId="{951AC9F6-946B-475B-B199-F98CE7A2DF76}" type="pres">
      <dgm:prSet presAssocID="{74A19C30-DD92-451E-9345-B2D9D2FC88F1}" presName="childText" presStyleLbl="conFgAcc1" presStyleIdx="1" presStyleCnt="3">
        <dgm:presLayoutVars>
          <dgm:bulletEnabled val="1"/>
        </dgm:presLayoutVars>
      </dgm:prSet>
      <dgm:spPr/>
      <dgm:t>
        <a:bodyPr/>
        <a:lstStyle/>
        <a:p>
          <a:endParaRPr lang="en-AU"/>
        </a:p>
      </dgm:t>
    </dgm:pt>
    <dgm:pt modelId="{781C4728-8F08-4201-BAAA-75D735FC6E67}" type="pres">
      <dgm:prSet presAssocID="{D968C7B1-DF36-43A3-B96A-6A76FB9EBAE5}" presName="spaceBetweenRectangles" presStyleCnt="0"/>
      <dgm:spPr/>
    </dgm:pt>
    <dgm:pt modelId="{96D2D821-7192-4AA4-8C92-4A6B6C6E3335}" type="pres">
      <dgm:prSet presAssocID="{D9451126-5B3C-4197-A0B3-F63B7A2ABF5C}" presName="parentLin" presStyleCnt="0"/>
      <dgm:spPr/>
    </dgm:pt>
    <dgm:pt modelId="{DCEBEF0F-28A1-4E83-9348-10B193374983}" type="pres">
      <dgm:prSet presAssocID="{D9451126-5B3C-4197-A0B3-F63B7A2ABF5C}" presName="parentLeftMargin" presStyleLbl="node1" presStyleIdx="1" presStyleCnt="3"/>
      <dgm:spPr/>
      <dgm:t>
        <a:bodyPr/>
        <a:lstStyle/>
        <a:p>
          <a:endParaRPr lang="en-AU"/>
        </a:p>
      </dgm:t>
    </dgm:pt>
    <dgm:pt modelId="{B4CBA61A-B43A-4787-BD9D-12C4F07DEC21}" type="pres">
      <dgm:prSet presAssocID="{D9451126-5B3C-4197-A0B3-F63B7A2ABF5C}" presName="parentText" presStyleLbl="node1" presStyleIdx="2" presStyleCnt="3">
        <dgm:presLayoutVars>
          <dgm:chMax val="0"/>
          <dgm:bulletEnabled val="1"/>
        </dgm:presLayoutVars>
      </dgm:prSet>
      <dgm:spPr/>
      <dgm:t>
        <a:bodyPr/>
        <a:lstStyle/>
        <a:p>
          <a:endParaRPr lang="en-AU"/>
        </a:p>
      </dgm:t>
    </dgm:pt>
    <dgm:pt modelId="{456250C7-45F8-49CC-8CC3-BFF9E1670338}" type="pres">
      <dgm:prSet presAssocID="{D9451126-5B3C-4197-A0B3-F63B7A2ABF5C}" presName="negativeSpace" presStyleCnt="0"/>
      <dgm:spPr/>
    </dgm:pt>
    <dgm:pt modelId="{E3F764D9-88FB-45B1-886D-01525F5BDAD8}" type="pres">
      <dgm:prSet presAssocID="{D9451126-5B3C-4197-A0B3-F63B7A2ABF5C}" presName="childText" presStyleLbl="conFgAcc1" presStyleIdx="2" presStyleCnt="3">
        <dgm:presLayoutVars>
          <dgm:bulletEnabled val="1"/>
        </dgm:presLayoutVars>
      </dgm:prSet>
      <dgm:spPr/>
      <dgm:t>
        <a:bodyPr/>
        <a:lstStyle/>
        <a:p>
          <a:endParaRPr lang="en-AU"/>
        </a:p>
      </dgm:t>
    </dgm:pt>
  </dgm:ptLst>
  <dgm:cxnLst>
    <dgm:cxn modelId="{414A428E-219C-472B-AAB9-1A00D4190202}" srcId="{74A19C30-DD92-451E-9345-B2D9D2FC88F1}" destId="{80F6513B-3336-4BEC-BA07-BED727AA0D0C}" srcOrd="0" destOrd="0" parTransId="{72FFF4DF-AA8F-4B70-AAC3-176DC8D85C61}" sibTransId="{ECE4FB0A-C5CE-483E-8406-C1BA2C6E9E54}"/>
    <dgm:cxn modelId="{444EBC88-C41E-4A8D-8559-81221792CDC0}" type="presOf" srcId="{D8FD98AE-DFCB-43BE-87BA-2D849449802D}" destId="{3AD4E9ED-566B-4654-9931-DEAC2BDA10B9}" srcOrd="0" destOrd="0" presId="urn:microsoft.com/office/officeart/2005/8/layout/list1"/>
    <dgm:cxn modelId="{9FCC6FA5-BAE2-487C-9770-F7CDC7D64B30}" type="presOf" srcId="{D9451126-5B3C-4197-A0B3-F63B7A2ABF5C}" destId="{B4CBA61A-B43A-4787-BD9D-12C4F07DEC21}" srcOrd="1" destOrd="0" presId="urn:microsoft.com/office/officeart/2005/8/layout/list1"/>
    <dgm:cxn modelId="{23CBBFF0-2613-4792-9D59-C0BF303FE914}" srcId="{7094C34A-BF51-4457-B732-2958E6866669}" destId="{C7C4ED44-18A3-421E-AD2F-0DB17E72A4C6}" srcOrd="2" destOrd="0" parTransId="{079458C4-3416-4114-B2C8-A26FF4114989}" sibTransId="{6335D130-2A27-4859-B704-D4034846ABB0}"/>
    <dgm:cxn modelId="{ABCD63BF-ACA8-4404-B816-833689BFAEC5}" type="presOf" srcId="{53160DF4-E9BA-4A14-94D6-8A70F2138B9B}" destId="{3AD4E9ED-566B-4654-9931-DEAC2BDA10B9}" srcOrd="0" destOrd="1" presId="urn:microsoft.com/office/officeart/2005/8/layout/list1"/>
    <dgm:cxn modelId="{A80E3340-B18E-4EEB-8333-66CBD9E8D4B6}" srcId="{22D3AEA6-DA4A-478A-AB4D-BF89F36E3FAD}" destId="{D9451126-5B3C-4197-A0B3-F63B7A2ABF5C}" srcOrd="2" destOrd="0" parTransId="{A68711C6-DD39-4D47-B759-FD5C0B952CDE}" sibTransId="{449750CE-A711-4553-B5A6-348BDCA641BE}"/>
    <dgm:cxn modelId="{7E004BDB-70FD-426D-905C-AD028FB6B1E5}" type="presOf" srcId="{17DAC480-3653-4EE2-AD11-6B51CAEE4C82}" destId="{E3F764D9-88FB-45B1-886D-01525F5BDAD8}" srcOrd="0" destOrd="0" presId="urn:microsoft.com/office/officeart/2005/8/layout/list1"/>
    <dgm:cxn modelId="{17101EBE-3DBB-4D21-B023-1AA8153B52D1}" type="presOf" srcId="{74A19C30-DD92-451E-9345-B2D9D2FC88F1}" destId="{47E3997F-3738-4E7A-87A8-E4A880F69295}" srcOrd="0" destOrd="0" presId="urn:microsoft.com/office/officeart/2005/8/layout/list1"/>
    <dgm:cxn modelId="{B20B604D-A5A4-46B0-A994-4AD0DB518834}" type="presOf" srcId="{7094C34A-BF51-4457-B732-2958E6866669}" destId="{62D91A5A-0EA2-4C3C-9D05-C603F986817F}" srcOrd="0" destOrd="0" presId="urn:microsoft.com/office/officeart/2005/8/layout/list1"/>
    <dgm:cxn modelId="{686CB85A-1627-4E1F-A20F-34814400C997}" srcId="{7094C34A-BF51-4457-B732-2958E6866669}" destId="{53160DF4-E9BA-4A14-94D6-8A70F2138B9B}" srcOrd="1" destOrd="0" parTransId="{5CE72F20-4388-4ECF-928C-1076C82DCDF1}" sibTransId="{A8ED143F-AA83-4C74-A847-6ACA221CC8C5}"/>
    <dgm:cxn modelId="{623CC181-97B5-4F05-8B01-35AE2A324EB9}" type="presOf" srcId="{80F6513B-3336-4BEC-BA07-BED727AA0D0C}" destId="{951AC9F6-946B-475B-B199-F98CE7A2DF76}" srcOrd="0" destOrd="0" presId="urn:microsoft.com/office/officeart/2005/8/layout/list1"/>
    <dgm:cxn modelId="{AAAF3B41-90DE-48BE-8B98-E0A7A210B426}" type="presOf" srcId="{C7C4ED44-18A3-421E-AD2F-0DB17E72A4C6}" destId="{3AD4E9ED-566B-4654-9931-DEAC2BDA10B9}" srcOrd="0" destOrd="2" presId="urn:microsoft.com/office/officeart/2005/8/layout/list1"/>
    <dgm:cxn modelId="{F46FDFA9-0886-4714-97E7-46C827B71A1A}" type="presOf" srcId="{74A19C30-DD92-451E-9345-B2D9D2FC88F1}" destId="{F72C3FBC-C5CC-4C8F-9209-082F85359B28}" srcOrd="1" destOrd="0" presId="urn:microsoft.com/office/officeart/2005/8/layout/list1"/>
    <dgm:cxn modelId="{1D7A7501-BC59-4FF1-AF38-E707F76EFB5A}" srcId="{22D3AEA6-DA4A-478A-AB4D-BF89F36E3FAD}" destId="{74A19C30-DD92-451E-9345-B2D9D2FC88F1}" srcOrd="1" destOrd="0" parTransId="{F4D31195-4034-4EEA-BD00-5AB967B49C03}" sibTransId="{D968C7B1-DF36-43A3-B96A-6A76FB9EBAE5}"/>
    <dgm:cxn modelId="{FE3E7872-3688-43D6-91E0-23BE9844C850}" type="presOf" srcId="{22D3AEA6-DA4A-478A-AB4D-BF89F36E3FAD}" destId="{73D88E33-412E-4139-970D-F85715EF8754}" srcOrd="0" destOrd="0" presId="urn:microsoft.com/office/officeart/2005/8/layout/list1"/>
    <dgm:cxn modelId="{EA4D308A-C718-4F20-AAFF-B7B5A6DC43CE}" srcId="{22D3AEA6-DA4A-478A-AB4D-BF89F36E3FAD}" destId="{7094C34A-BF51-4457-B732-2958E6866669}" srcOrd="0" destOrd="0" parTransId="{65591E40-A9B4-4DD5-9190-86AA3A4F7902}" sibTransId="{262B8870-DBB0-4451-90C4-F629A28F61D1}"/>
    <dgm:cxn modelId="{A5518325-A375-4EC9-A19A-3011DA81B368}" type="presOf" srcId="{D9451126-5B3C-4197-A0B3-F63B7A2ABF5C}" destId="{DCEBEF0F-28A1-4E83-9348-10B193374983}" srcOrd="0" destOrd="0" presId="urn:microsoft.com/office/officeart/2005/8/layout/list1"/>
    <dgm:cxn modelId="{14A16403-AD51-49CB-88D8-B0156DE7FD6F}" type="presOf" srcId="{7094C34A-BF51-4457-B732-2958E6866669}" destId="{5FBBC66A-4A45-4EC6-A4D2-6BBBEAFD25F2}" srcOrd="1" destOrd="0" presId="urn:microsoft.com/office/officeart/2005/8/layout/list1"/>
    <dgm:cxn modelId="{EFE71B80-0A5D-40DD-A5CE-1A6C31060CE9}" srcId="{D9451126-5B3C-4197-A0B3-F63B7A2ABF5C}" destId="{17DAC480-3653-4EE2-AD11-6B51CAEE4C82}" srcOrd="0" destOrd="0" parTransId="{C81F6598-27BD-47DB-AFE3-452A2542D530}" sibTransId="{D8DF8628-2EBD-477A-AE0E-FD72158B9B12}"/>
    <dgm:cxn modelId="{7F08FEC3-E104-4EDE-928E-AB23CF61A3D1}" srcId="{7094C34A-BF51-4457-B732-2958E6866669}" destId="{D8FD98AE-DFCB-43BE-87BA-2D849449802D}" srcOrd="0" destOrd="0" parTransId="{3712B9DA-D76E-40F6-9B5A-3765327A5AED}" sibTransId="{754D7213-DFB3-499E-B223-3C250AAAA9D0}"/>
    <dgm:cxn modelId="{D7E2BF64-E8E3-4E45-AFE2-40F26BA93F2E}" type="presParOf" srcId="{73D88E33-412E-4139-970D-F85715EF8754}" destId="{CF11DA5F-CDE0-473C-A7C1-C1B14FF7E7BA}" srcOrd="0" destOrd="0" presId="urn:microsoft.com/office/officeart/2005/8/layout/list1"/>
    <dgm:cxn modelId="{08F1E75A-8B23-474E-B371-73BC5775E345}" type="presParOf" srcId="{CF11DA5F-CDE0-473C-A7C1-C1B14FF7E7BA}" destId="{62D91A5A-0EA2-4C3C-9D05-C603F986817F}" srcOrd="0" destOrd="0" presId="urn:microsoft.com/office/officeart/2005/8/layout/list1"/>
    <dgm:cxn modelId="{E43B17A8-57A4-441F-9A25-3F20FE6D407E}" type="presParOf" srcId="{CF11DA5F-CDE0-473C-A7C1-C1B14FF7E7BA}" destId="{5FBBC66A-4A45-4EC6-A4D2-6BBBEAFD25F2}" srcOrd="1" destOrd="0" presId="urn:microsoft.com/office/officeart/2005/8/layout/list1"/>
    <dgm:cxn modelId="{C174D194-AAE8-4678-B0AE-90AA007C48D8}" type="presParOf" srcId="{73D88E33-412E-4139-970D-F85715EF8754}" destId="{87E9AD4B-D5A8-45B2-98F5-3152DB2CC1D3}" srcOrd="1" destOrd="0" presId="urn:microsoft.com/office/officeart/2005/8/layout/list1"/>
    <dgm:cxn modelId="{75BE517D-82F2-4E3C-BB12-271AAFC4D6EA}" type="presParOf" srcId="{73D88E33-412E-4139-970D-F85715EF8754}" destId="{3AD4E9ED-566B-4654-9931-DEAC2BDA10B9}" srcOrd="2" destOrd="0" presId="urn:microsoft.com/office/officeart/2005/8/layout/list1"/>
    <dgm:cxn modelId="{3C346D42-9293-4E47-8605-281A6B2D492C}" type="presParOf" srcId="{73D88E33-412E-4139-970D-F85715EF8754}" destId="{6210E5D0-E2F1-43E4-98D1-C089CDB47235}" srcOrd="3" destOrd="0" presId="urn:microsoft.com/office/officeart/2005/8/layout/list1"/>
    <dgm:cxn modelId="{23239C79-97B9-487D-A226-BDD9809B62FF}" type="presParOf" srcId="{73D88E33-412E-4139-970D-F85715EF8754}" destId="{68E24511-AEF4-4D91-A5A3-5DB6850D6853}" srcOrd="4" destOrd="0" presId="urn:microsoft.com/office/officeart/2005/8/layout/list1"/>
    <dgm:cxn modelId="{421F1DB1-0BC8-475E-A3D6-0589CFE54EC3}" type="presParOf" srcId="{68E24511-AEF4-4D91-A5A3-5DB6850D6853}" destId="{47E3997F-3738-4E7A-87A8-E4A880F69295}" srcOrd="0" destOrd="0" presId="urn:microsoft.com/office/officeart/2005/8/layout/list1"/>
    <dgm:cxn modelId="{38102AC4-963E-4C64-B6C7-02C8884A0507}" type="presParOf" srcId="{68E24511-AEF4-4D91-A5A3-5DB6850D6853}" destId="{F72C3FBC-C5CC-4C8F-9209-082F85359B28}" srcOrd="1" destOrd="0" presId="urn:microsoft.com/office/officeart/2005/8/layout/list1"/>
    <dgm:cxn modelId="{766F7DA3-367C-433F-BA1A-9ED31CCF364A}" type="presParOf" srcId="{73D88E33-412E-4139-970D-F85715EF8754}" destId="{D887B36D-0469-4A0E-A5F5-67EB2218584B}" srcOrd="5" destOrd="0" presId="urn:microsoft.com/office/officeart/2005/8/layout/list1"/>
    <dgm:cxn modelId="{3A4602CC-130B-4688-91F8-4AE9E9690383}" type="presParOf" srcId="{73D88E33-412E-4139-970D-F85715EF8754}" destId="{951AC9F6-946B-475B-B199-F98CE7A2DF76}" srcOrd="6" destOrd="0" presId="urn:microsoft.com/office/officeart/2005/8/layout/list1"/>
    <dgm:cxn modelId="{53EB1E21-4433-49A9-910C-81474FBE63CB}" type="presParOf" srcId="{73D88E33-412E-4139-970D-F85715EF8754}" destId="{781C4728-8F08-4201-BAAA-75D735FC6E67}" srcOrd="7" destOrd="0" presId="urn:microsoft.com/office/officeart/2005/8/layout/list1"/>
    <dgm:cxn modelId="{A4D1375E-19E3-44B3-BBAE-1964F8CFFE9C}" type="presParOf" srcId="{73D88E33-412E-4139-970D-F85715EF8754}" destId="{96D2D821-7192-4AA4-8C92-4A6B6C6E3335}" srcOrd="8" destOrd="0" presId="urn:microsoft.com/office/officeart/2005/8/layout/list1"/>
    <dgm:cxn modelId="{8CE2C8FF-4D47-49AA-9EF2-083D8705E37A}" type="presParOf" srcId="{96D2D821-7192-4AA4-8C92-4A6B6C6E3335}" destId="{DCEBEF0F-28A1-4E83-9348-10B193374983}" srcOrd="0" destOrd="0" presId="urn:microsoft.com/office/officeart/2005/8/layout/list1"/>
    <dgm:cxn modelId="{4D92B810-035C-4DF3-890A-430CA2591517}" type="presParOf" srcId="{96D2D821-7192-4AA4-8C92-4A6B6C6E3335}" destId="{B4CBA61A-B43A-4787-BD9D-12C4F07DEC21}" srcOrd="1" destOrd="0" presId="urn:microsoft.com/office/officeart/2005/8/layout/list1"/>
    <dgm:cxn modelId="{CADB0857-3873-4A28-B4C3-3C9AD3542301}" type="presParOf" srcId="{73D88E33-412E-4139-970D-F85715EF8754}" destId="{456250C7-45F8-49CC-8CC3-BFF9E1670338}" srcOrd="9" destOrd="0" presId="urn:microsoft.com/office/officeart/2005/8/layout/list1"/>
    <dgm:cxn modelId="{BB10D9DC-B007-4D33-925C-771AF10A1672}" type="presParOf" srcId="{73D88E33-412E-4139-970D-F85715EF8754}" destId="{E3F764D9-88FB-45B1-886D-01525F5BDAD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4E9ED-566B-4654-9931-DEAC2BDA10B9}">
      <dsp:nvSpPr>
        <dsp:cNvPr id="0" name=""/>
        <dsp:cNvSpPr/>
      </dsp:nvSpPr>
      <dsp:spPr>
        <a:xfrm>
          <a:off x="0" y="340851"/>
          <a:ext cx="8229600" cy="15545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a:lnSpc>
              <a:spcPct val="90000"/>
            </a:lnSpc>
            <a:spcBef>
              <a:spcPct val="0"/>
            </a:spcBef>
            <a:spcAft>
              <a:spcPct val="15000"/>
            </a:spcAft>
            <a:buChar char="••"/>
          </a:pPr>
          <a:r>
            <a:rPr lang="en-AU" sz="2100" kern="1200" dirty="0" smtClean="0"/>
            <a:t>About Me</a:t>
          </a:r>
          <a:endParaRPr lang="en-AU" sz="2100" kern="1200" dirty="0"/>
        </a:p>
        <a:p>
          <a:pPr marL="228600" lvl="1" indent="-228600" algn="l" defTabSz="933450">
            <a:lnSpc>
              <a:spcPct val="90000"/>
            </a:lnSpc>
            <a:spcBef>
              <a:spcPct val="0"/>
            </a:spcBef>
            <a:spcAft>
              <a:spcPct val="15000"/>
            </a:spcAft>
            <a:buChar char="••"/>
          </a:pPr>
          <a:r>
            <a:rPr lang="en-AU" sz="2100" kern="1200" dirty="0" smtClean="0"/>
            <a:t>Subject Overview</a:t>
          </a:r>
          <a:endParaRPr lang="en-AU" sz="2100" kern="1200" dirty="0"/>
        </a:p>
        <a:p>
          <a:pPr marL="228600" lvl="1" indent="-228600" algn="l" defTabSz="933450">
            <a:lnSpc>
              <a:spcPct val="90000"/>
            </a:lnSpc>
            <a:spcBef>
              <a:spcPct val="0"/>
            </a:spcBef>
            <a:spcAft>
              <a:spcPct val="15000"/>
            </a:spcAft>
            <a:buChar char="••"/>
          </a:pPr>
          <a:r>
            <a:rPr lang="en-AU" sz="2100" kern="1200" dirty="0" smtClean="0"/>
            <a:t>Assessments</a:t>
          </a:r>
          <a:endParaRPr lang="en-AU" sz="2100" kern="1200" dirty="0"/>
        </a:p>
      </dsp:txBody>
      <dsp:txXfrm>
        <a:off x="0" y="340851"/>
        <a:ext cx="8229600" cy="1554525"/>
      </dsp:txXfrm>
    </dsp:sp>
    <dsp:sp modelId="{5FBBC66A-4A45-4EC6-A4D2-6BBBEAFD25F2}">
      <dsp:nvSpPr>
        <dsp:cNvPr id="0" name=""/>
        <dsp:cNvSpPr/>
      </dsp:nvSpPr>
      <dsp:spPr>
        <a:xfrm>
          <a:off x="411480" y="30891"/>
          <a:ext cx="576072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en-AU" sz="2100" kern="1200" dirty="0" smtClean="0"/>
            <a:t>Background</a:t>
          </a:r>
          <a:endParaRPr lang="en-AU" sz="2100" kern="1200" dirty="0"/>
        </a:p>
      </dsp:txBody>
      <dsp:txXfrm>
        <a:off x="441742" y="61153"/>
        <a:ext cx="5700196" cy="559396"/>
      </dsp:txXfrm>
    </dsp:sp>
    <dsp:sp modelId="{951AC9F6-946B-475B-B199-F98CE7A2DF76}">
      <dsp:nvSpPr>
        <dsp:cNvPr id="0" name=""/>
        <dsp:cNvSpPr/>
      </dsp:nvSpPr>
      <dsp:spPr>
        <a:xfrm>
          <a:off x="0" y="2318736"/>
          <a:ext cx="8229600" cy="87648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a:lnSpc>
              <a:spcPct val="90000"/>
            </a:lnSpc>
            <a:spcBef>
              <a:spcPct val="0"/>
            </a:spcBef>
            <a:spcAft>
              <a:spcPct val="15000"/>
            </a:spcAft>
            <a:buChar char="••"/>
          </a:pPr>
          <a:r>
            <a:rPr lang="en-AU" sz="2100" kern="1200" dirty="0" smtClean="0"/>
            <a:t>Subject Interaction</a:t>
          </a:r>
          <a:endParaRPr lang="en-AU" sz="2100" kern="1200" dirty="0"/>
        </a:p>
      </dsp:txBody>
      <dsp:txXfrm>
        <a:off x="0" y="2318736"/>
        <a:ext cx="8229600" cy="876487"/>
      </dsp:txXfrm>
    </dsp:sp>
    <dsp:sp modelId="{F72C3FBC-C5CC-4C8F-9209-082F85359B28}">
      <dsp:nvSpPr>
        <dsp:cNvPr id="0" name=""/>
        <dsp:cNvSpPr/>
      </dsp:nvSpPr>
      <dsp:spPr>
        <a:xfrm>
          <a:off x="411480" y="2008776"/>
          <a:ext cx="576072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en-AU" sz="2100" kern="1200" dirty="0" smtClean="0"/>
            <a:t>Moodle Site</a:t>
          </a:r>
          <a:endParaRPr lang="en-AU" sz="2100" kern="1200" dirty="0"/>
        </a:p>
      </dsp:txBody>
      <dsp:txXfrm>
        <a:off x="441742" y="2039038"/>
        <a:ext cx="5700196" cy="559396"/>
      </dsp:txXfrm>
    </dsp:sp>
    <dsp:sp modelId="{E3F764D9-88FB-45B1-886D-01525F5BDAD8}">
      <dsp:nvSpPr>
        <dsp:cNvPr id="0" name=""/>
        <dsp:cNvSpPr/>
      </dsp:nvSpPr>
      <dsp:spPr>
        <a:xfrm>
          <a:off x="0" y="3618584"/>
          <a:ext cx="8229600" cy="87648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a:lnSpc>
              <a:spcPct val="90000"/>
            </a:lnSpc>
            <a:spcBef>
              <a:spcPct val="0"/>
            </a:spcBef>
            <a:spcAft>
              <a:spcPct val="15000"/>
            </a:spcAft>
            <a:buChar char="••"/>
          </a:pPr>
          <a:r>
            <a:rPr lang="en-AU" sz="2100" kern="1200" dirty="0" smtClean="0"/>
            <a:t>Human Computer Interaction</a:t>
          </a:r>
          <a:endParaRPr lang="en-AU" sz="2100" kern="1200" dirty="0"/>
        </a:p>
      </dsp:txBody>
      <dsp:txXfrm>
        <a:off x="0" y="3618584"/>
        <a:ext cx="8229600" cy="876487"/>
      </dsp:txXfrm>
    </dsp:sp>
    <dsp:sp modelId="{B4CBA61A-B43A-4787-BD9D-12C4F07DEC21}">
      <dsp:nvSpPr>
        <dsp:cNvPr id="0" name=""/>
        <dsp:cNvSpPr/>
      </dsp:nvSpPr>
      <dsp:spPr>
        <a:xfrm>
          <a:off x="411480" y="3308624"/>
          <a:ext cx="576072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933450">
            <a:lnSpc>
              <a:spcPct val="90000"/>
            </a:lnSpc>
            <a:spcBef>
              <a:spcPct val="0"/>
            </a:spcBef>
            <a:spcAft>
              <a:spcPct val="35000"/>
            </a:spcAft>
          </a:pPr>
          <a:r>
            <a:rPr lang="en-AU" sz="2100" kern="1200" dirty="0" smtClean="0"/>
            <a:t>Content Introduction</a:t>
          </a:r>
          <a:endParaRPr lang="en-AU" sz="2100" kern="1200" dirty="0"/>
        </a:p>
      </dsp:txBody>
      <dsp:txXfrm>
        <a:off x="441742" y="3338886"/>
        <a:ext cx="570019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dirty="0" smtClean="0"/>
              <a:t>Human-Computer Interaction</a:t>
            </a:r>
            <a:endParaRPr lang="en-US" dirty="0"/>
          </a:p>
        </p:txBody>
      </p:sp>
      <p:sp>
        <p:nvSpPr>
          <p:cNvPr id="3" name="Date Placeholder 2"/>
          <p:cNvSpPr>
            <a:spLocks noGrp="1"/>
          </p:cNvSpPr>
          <p:nvPr>
            <p:ph type="dt" sz="quarter" idx="1"/>
          </p:nvPr>
        </p:nvSpPr>
        <p:spPr>
          <a:xfrm>
            <a:off x="4020725" y="0"/>
            <a:ext cx="3076917" cy="511731"/>
          </a:xfrm>
          <a:prstGeom prst="rect">
            <a:avLst/>
          </a:prstGeom>
        </p:spPr>
        <p:txBody>
          <a:bodyPr vert="horz" lIns="94906" tIns="47453" rIns="94906" bIns="47453" rtlCol="0"/>
          <a:lstStyle>
            <a:lvl1pPr algn="r">
              <a:defRPr sz="1200"/>
            </a:lvl1pPr>
          </a:lstStyle>
          <a:p>
            <a:fld id="{A60C01F8-7A96-1A42-A5C1-A6293913991B}" type="datetime1">
              <a:rPr lang="en-AU" smtClean="0"/>
              <a:t>25/07/2016</a:t>
            </a:fld>
            <a:endParaRPr lang="en-US"/>
          </a:p>
        </p:txBody>
      </p:sp>
      <p:sp>
        <p:nvSpPr>
          <p:cNvPr id="4" name="Footer Placeholder 3"/>
          <p:cNvSpPr>
            <a:spLocks noGrp="1"/>
          </p:cNvSpPr>
          <p:nvPr>
            <p:ph type="ftr" sz="quarter" idx="2"/>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5" name="Slide Number Placeholder 4"/>
          <p:cNvSpPr>
            <a:spLocks noGrp="1"/>
          </p:cNvSpPr>
          <p:nvPr>
            <p:ph type="sldNum" sz="quarter" idx="3"/>
          </p:nvPr>
        </p:nvSpPr>
        <p:spPr>
          <a:xfrm>
            <a:off x="4020725" y="9721243"/>
            <a:ext cx="3076917" cy="511731"/>
          </a:xfrm>
          <a:prstGeom prst="rect">
            <a:avLst/>
          </a:prstGeom>
        </p:spPr>
        <p:txBody>
          <a:bodyPr vert="horz" lIns="94906" tIns="47453" rIns="94906" bIns="47453" rtlCol="0" anchor="b"/>
          <a:lstStyle>
            <a:lvl1pPr algn="r">
              <a:defRPr sz="1200"/>
            </a:lvl1pPr>
          </a:lstStyle>
          <a:p>
            <a:fld id="{B03F6A53-947D-664F-86C6-7EA2E2AF7512}" type="slidenum">
              <a:rPr lang="en-US" smtClean="0"/>
              <a:t>‹#›</a:t>
            </a:fld>
            <a:endParaRPr lang="en-US"/>
          </a:p>
        </p:txBody>
      </p:sp>
    </p:spTree>
    <p:extLst>
      <p:ext uri="{BB962C8B-B14F-4D97-AF65-F5344CB8AC3E}">
        <p14:creationId xmlns:p14="http://schemas.microsoft.com/office/powerpoint/2010/main" val="317498666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917" cy="511731"/>
          </a:xfrm>
          <a:prstGeom prst="rect">
            <a:avLst/>
          </a:prstGeom>
        </p:spPr>
        <p:txBody>
          <a:bodyPr vert="horz" lIns="94906" tIns="47453" rIns="94906" bIns="47453" rtlCol="0"/>
          <a:lstStyle>
            <a:lvl1pPr algn="l">
              <a:defRPr sz="1200"/>
            </a:lvl1pPr>
          </a:lstStyle>
          <a:p>
            <a:r>
              <a:rPr lang="en-US" smtClean="0"/>
              <a:t>Systems Analysis</a:t>
            </a:r>
            <a:endParaRPr lang="en-US"/>
          </a:p>
        </p:txBody>
      </p:sp>
      <p:sp>
        <p:nvSpPr>
          <p:cNvPr id="3" name="Date Placeholder 2"/>
          <p:cNvSpPr>
            <a:spLocks noGrp="1"/>
          </p:cNvSpPr>
          <p:nvPr>
            <p:ph type="dt" idx="1"/>
          </p:nvPr>
        </p:nvSpPr>
        <p:spPr>
          <a:xfrm>
            <a:off x="4020725" y="0"/>
            <a:ext cx="3076917" cy="511731"/>
          </a:xfrm>
          <a:prstGeom prst="rect">
            <a:avLst/>
          </a:prstGeom>
        </p:spPr>
        <p:txBody>
          <a:bodyPr vert="horz" lIns="94906" tIns="47453" rIns="94906" bIns="47453" rtlCol="0"/>
          <a:lstStyle>
            <a:lvl1pPr algn="r">
              <a:defRPr sz="1200"/>
            </a:lvl1pPr>
          </a:lstStyle>
          <a:p>
            <a:fld id="{290F5882-1633-C84E-BDD4-8A584B4C4483}" type="datetime1">
              <a:rPr lang="en-AU" smtClean="0"/>
              <a:t>25/07/2016</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906" tIns="47453" rIns="94906" bIns="47453"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4906" tIns="47453" rIns="94906" bIns="47453"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9721243"/>
            <a:ext cx="3076917" cy="511731"/>
          </a:xfrm>
          <a:prstGeom prst="rect">
            <a:avLst/>
          </a:prstGeom>
        </p:spPr>
        <p:txBody>
          <a:bodyPr vert="horz" lIns="94906" tIns="47453" rIns="94906" bIns="47453" rtlCol="0" anchor="b"/>
          <a:lstStyle>
            <a:lvl1pPr algn="l">
              <a:defRPr sz="1200"/>
            </a:lvl1pPr>
          </a:lstStyle>
          <a:p>
            <a:endParaRPr lang="en-US"/>
          </a:p>
        </p:txBody>
      </p:sp>
      <p:sp>
        <p:nvSpPr>
          <p:cNvPr id="7" name="Slide Number Placeholder 6"/>
          <p:cNvSpPr>
            <a:spLocks noGrp="1"/>
          </p:cNvSpPr>
          <p:nvPr>
            <p:ph type="sldNum" sz="quarter" idx="5"/>
          </p:nvPr>
        </p:nvSpPr>
        <p:spPr>
          <a:xfrm>
            <a:off x="4020725" y="9721243"/>
            <a:ext cx="3076917" cy="511731"/>
          </a:xfrm>
          <a:prstGeom prst="rect">
            <a:avLst/>
          </a:prstGeom>
        </p:spPr>
        <p:txBody>
          <a:bodyPr vert="horz" lIns="94906" tIns="47453" rIns="94906" bIns="47453" rtlCol="0" anchor="b"/>
          <a:lstStyle>
            <a:lvl1pPr algn="r">
              <a:defRPr sz="1200"/>
            </a:lvl1pPr>
          </a:lstStyle>
          <a:p>
            <a:fld id="{4FDA4F87-D5C2-4945-AFCA-8B793D25881C}" type="slidenum">
              <a:rPr lang="en-US" smtClean="0"/>
              <a:t>‹#›</a:t>
            </a:fld>
            <a:endParaRPr lang="en-US"/>
          </a:p>
        </p:txBody>
      </p:sp>
    </p:spTree>
    <p:extLst>
      <p:ext uri="{BB962C8B-B14F-4D97-AF65-F5344CB8AC3E}">
        <p14:creationId xmlns:p14="http://schemas.microsoft.com/office/powerpoint/2010/main" val="1965098906"/>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A4F87-D5C2-4945-AFCA-8B793D25881C}" type="slidenum">
              <a:rPr lang="en-US" smtClean="0"/>
              <a:t>1</a:t>
            </a:fld>
            <a:endParaRPr lang="en-US" dirty="0"/>
          </a:p>
        </p:txBody>
      </p:sp>
      <p:sp>
        <p:nvSpPr>
          <p:cNvPr id="5" name="Header Placeholder 4"/>
          <p:cNvSpPr>
            <a:spLocks noGrp="1"/>
          </p:cNvSpPr>
          <p:nvPr>
            <p:ph type="hdr" sz="quarter" idx="11"/>
          </p:nvPr>
        </p:nvSpPr>
        <p:spPr/>
        <p:txBody>
          <a:bodyPr/>
          <a:lstStyle/>
          <a:p>
            <a:r>
              <a:rPr lang="en-US" smtClean="0"/>
              <a:t>Systems Analysis</a:t>
            </a:r>
            <a:endParaRPr lang="en-US"/>
          </a:p>
        </p:txBody>
      </p:sp>
    </p:spTree>
    <p:extLst>
      <p:ext uri="{BB962C8B-B14F-4D97-AF65-F5344CB8AC3E}">
        <p14:creationId xmlns:p14="http://schemas.microsoft.com/office/powerpoint/2010/main" val="42062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69BE7180-3BF4-A64C-A854-17EEFE4B0906}" type="slidenum">
              <a:rPr lang="en-US" sz="1300" baseline="0"/>
              <a:pPr/>
              <a:t>42</a:t>
            </a:fld>
            <a:endParaRPr lang="en-US" sz="13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DA2AF40D-83C7-E24C-B780-F78795657067}" type="slidenum">
              <a:rPr lang="en-US" sz="1300" baseline="0"/>
              <a:pPr/>
              <a:t>43</a:t>
            </a:fld>
            <a:endParaRPr lang="en-US" sz="13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2EAF045F-E580-D94D-A62C-93908463D2C5}" type="slidenum">
              <a:rPr lang="en-US" sz="1300" baseline="0"/>
              <a:pPr/>
              <a:t>44</a:t>
            </a:fld>
            <a:endParaRPr lang="en-US" sz="13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E78F75C7-C708-6C48-8F4B-1AA74D88780B}" type="slidenum">
              <a:rPr lang="en-US" sz="1300" baseline="0"/>
              <a:pPr/>
              <a:t>45</a:t>
            </a:fld>
            <a:endParaRPr lang="en-US" sz="13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4F57C40A-4359-2340-9FC5-CE8CF0A3E9DB}" type="slidenum">
              <a:rPr lang="en-US" sz="1300" baseline="0"/>
              <a:pPr/>
              <a:t>46</a:t>
            </a:fld>
            <a:endParaRPr lang="en-US" sz="13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ACFACC64-53D4-3E44-A556-9B629300E5A2}" type="slidenum">
              <a:rPr lang="en-US" sz="1300" baseline="0"/>
              <a:pPr/>
              <a:t>47</a:t>
            </a:fld>
            <a:endParaRPr lang="en-US" sz="13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C41A6008-7BEE-0844-A428-2AA100E65C68}" type="slidenum">
              <a:rPr lang="en-US" sz="1300" baseline="0"/>
              <a:pPr/>
              <a:t>48</a:t>
            </a:fld>
            <a:endParaRPr lang="en-US" sz="13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2EC8E887-0553-B949-98B3-57F4B0DA37ED}" type="slidenum">
              <a:rPr lang="en-US" sz="1300" baseline="0"/>
              <a:pPr/>
              <a:t>49</a:t>
            </a:fld>
            <a:endParaRPr lang="en-US" sz="13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E8A8A78F-63BD-304C-9EEA-634DEB3E9305}" type="slidenum">
              <a:rPr lang="en-US" sz="1300" baseline="0"/>
              <a:pPr/>
              <a:t>50</a:t>
            </a:fld>
            <a:endParaRPr lang="en-US" sz="13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D59D5B53-A5EE-6141-A28E-DF44643051AD}" type="slidenum">
              <a:rPr lang="en-US" sz="1300" baseline="0"/>
              <a:pPr/>
              <a:t>51</a:t>
            </a:fld>
            <a:endParaRPr lang="en-US" sz="13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2</a:t>
            </a:fld>
            <a:endParaRPr lang="en-US" dirty="0"/>
          </a:p>
        </p:txBody>
      </p:sp>
    </p:spTree>
    <p:extLst>
      <p:ext uri="{BB962C8B-B14F-4D97-AF65-F5344CB8AC3E}">
        <p14:creationId xmlns:p14="http://schemas.microsoft.com/office/powerpoint/2010/main" val="108125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30B5D766-FC5F-2344-9701-95FC34725EA7}" type="slidenum">
              <a:rPr lang="en-US" sz="1300" baseline="0"/>
              <a:pPr/>
              <a:t>52</a:t>
            </a:fld>
            <a:endParaRPr lang="en-US" sz="13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Systems Analysis</a:t>
            </a:r>
            <a:endParaRPr lang="en-US" dirty="0"/>
          </a:p>
        </p:txBody>
      </p:sp>
      <p:sp>
        <p:nvSpPr>
          <p:cNvPr id="5" name="Slide Number Placeholder 4"/>
          <p:cNvSpPr>
            <a:spLocks noGrp="1"/>
          </p:cNvSpPr>
          <p:nvPr>
            <p:ph type="sldNum" sz="quarter" idx="11"/>
          </p:nvPr>
        </p:nvSpPr>
        <p:spPr/>
        <p:txBody>
          <a:bodyPr/>
          <a:lstStyle/>
          <a:p>
            <a:fld id="{4222103E-0E61-794C-8EFF-06A14507F18A}" type="slidenum">
              <a:rPr lang="en-US" smtClean="0"/>
              <a:pPr/>
              <a:t>10</a:t>
            </a:fld>
            <a:endParaRPr lang="en-US" dirty="0"/>
          </a:p>
        </p:txBody>
      </p:sp>
    </p:spTree>
    <p:extLst>
      <p:ext uri="{BB962C8B-B14F-4D97-AF65-F5344CB8AC3E}">
        <p14:creationId xmlns:p14="http://schemas.microsoft.com/office/powerpoint/2010/main" val="269586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945566E6-0482-884C-B096-3CAEAD881248}" type="slidenum">
              <a:rPr lang="en-US" sz="1300" baseline="0"/>
              <a:pPr/>
              <a:t>34</a:t>
            </a:fld>
            <a:endParaRPr lang="en-US" sz="13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5193F96E-597C-5040-AECD-75F409A30328}" type="slidenum">
              <a:rPr lang="en-US" sz="1300" baseline="0"/>
              <a:pPr/>
              <a:t>36</a:t>
            </a:fld>
            <a:endParaRPr lang="en-US" sz="1300" baseline="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E5A32C91-C701-964A-8DD7-D43BAED35BE6}" type="slidenum">
              <a:rPr lang="en-US" sz="1300" baseline="0"/>
              <a:pPr/>
              <a:t>37</a:t>
            </a:fld>
            <a:endParaRPr lang="en-US" sz="13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DD92F6F3-8858-3642-BE2F-4033E23796CA}" type="slidenum">
              <a:rPr lang="en-US" sz="1300" baseline="0"/>
              <a:pPr/>
              <a:t>38</a:t>
            </a:fld>
            <a:endParaRPr lang="en-US" sz="13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C3152C79-AD2E-2D4B-8556-17D24BE5FF38}" type="slidenum">
              <a:rPr lang="en-US" sz="1300" baseline="0"/>
              <a:pPr/>
              <a:t>39</a:t>
            </a:fld>
            <a:endParaRPr lang="en-US" sz="13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baseline="-25000">
                <a:solidFill>
                  <a:schemeClr val="tx1"/>
                </a:solidFill>
                <a:latin typeface="Times" charset="0"/>
                <a:ea typeface="ＭＳ Ｐゴシック" charset="0"/>
                <a:cs typeface="ＭＳ Ｐゴシック" charset="0"/>
              </a:defRPr>
            </a:lvl1pPr>
            <a:lvl2pPr marL="41087645" indent="-40592405">
              <a:defRPr sz="2600" baseline="-25000">
                <a:solidFill>
                  <a:schemeClr val="tx1"/>
                </a:solidFill>
                <a:latin typeface="Times" charset="0"/>
                <a:ea typeface="ＭＳ Ｐゴシック" charset="0"/>
              </a:defRPr>
            </a:lvl2pPr>
            <a:lvl3pPr>
              <a:defRPr sz="2600" baseline="-25000">
                <a:solidFill>
                  <a:schemeClr val="tx1"/>
                </a:solidFill>
                <a:latin typeface="Times" charset="0"/>
                <a:ea typeface="ＭＳ Ｐゴシック" charset="0"/>
              </a:defRPr>
            </a:lvl3pPr>
            <a:lvl4pPr>
              <a:defRPr sz="2600" baseline="-25000">
                <a:solidFill>
                  <a:schemeClr val="tx1"/>
                </a:solidFill>
                <a:latin typeface="Times" charset="0"/>
                <a:ea typeface="ＭＳ Ｐゴシック" charset="0"/>
              </a:defRPr>
            </a:lvl4pPr>
            <a:lvl5pPr>
              <a:defRPr sz="2600" baseline="-25000">
                <a:solidFill>
                  <a:schemeClr val="tx1"/>
                </a:solidFill>
                <a:latin typeface="Times" charset="0"/>
                <a:ea typeface="ＭＳ Ｐゴシック" charset="0"/>
              </a:defRPr>
            </a:lvl5pPr>
            <a:lvl6pPr marL="495239" eaLnBrk="0" fontAlgn="base" hangingPunct="0">
              <a:spcBef>
                <a:spcPct val="0"/>
              </a:spcBef>
              <a:spcAft>
                <a:spcPct val="0"/>
              </a:spcAft>
              <a:defRPr sz="2600" baseline="-25000">
                <a:solidFill>
                  <a:schemeClr val="tx1"/>
                </a:solidFill>
                <a:latin typeface="Times" charset="0"/>
                <a:ea typeface="ＭＳ Ｐゴシック" charset="0"/>
              </a:defRPr>
            </a:lvl6pPr>
            <a:lvl7pPr marL="990478" eaLnBrk="0" fontAlgn="base" hangingPunct="0">
              <a:spcBef>
                <a:spcPct val="0"/>
              </a:spcBef>
              <a:spcAft>
                <a:spcPct val="0"/>
              </a:spcAft>
              <a:defRPr sz="2600" baseline="-25000">
                <a:solidFill>
                  <a:schemeClr val="tx1"/>
                </a:solidFill>
                <a:latin typeface="Times" charset="0"/>
                <a:ea typeface="ＭＳ Ｐゴシック" charset="0"/>
              </a:defRPr>
            </a:lvl7pPr>
            <a:lvl8pPr marL="1485717" eaLnBrk="0" fontAlgn="base" hangingPunct="0">
              <a:spcBef>
                <a:spcPct val="0"/>
              </a:spcBef>
              <a:spcAft>
                <a:spcPct val="0"/>
              </a:spcAft>
              <a:defRPr sz="2600" baseline="-25000">
                <a:solidFill>
                  <a:schemeClr val="tx1"/>
                </a:solidFill>
                <a:latin typeface="Times" charset="0"/>
                <a:ea typeface="ＭＳ Ｐゴシック" charset="0"/>
              </a:defRPr>
            </a:lvl8pPr>
            <a:lvl9pPr marL="1980956" eaLnBrk="0" fontAlgn="base" hangingPunct="0">
              <a:spcBef>
                <a:spcPct val="0"/>
              </a:spcBef>
              <a:spcAft>
                <a:spcPct val="0"/>
              </a:spcAft>
              <a:defRPr sz="2600" baseline="-25000">
                <a:solidFill>
                  <a:schemeClr val="tx1"/>
                </a:solidFill>
                <a:latin typeface="Times" charset="0"/>
                <a:ea typeface="ＭＳ Ｐゴシック" charset="0"/>
              </a:defRPr>
            </a:lvl9pPr>
          </a:lstStyle>
          <a:p>
            <a:fld id="{976EFE4D-4C23-6E46-85D1-462CF9BBA173}" type="slidenum">
              <a:rPr lang="en-US" sz="1300" baseline="0"/>
              <a:pPr/>
              <a:t>41</a:t>
            </a:fld>
            <a:endParaRPr lang="en-US" sz="13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 slide">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18"/>
            <a:ext cx="9144000" cy="6849564"/>
          </a:xfrm>
          <a:prstGeom prst="rect">
            <a:avLst/>
          </a:prstGeom>
        </p:spPr>
      </p:pic>
      <p:sp>
        <p:nvSpPr>
          <p:cNvPr id="2" name="Title 1"/>
          <p:cNvSpPr>
            <a:spLocks noGrp="1"/>
          </p:cNvSpPr>
          <p:nvPr>
            <p:ph type="ctrTitle"/>
          </p:nvPr>
        </p:nvSpPr>
        <p:spPr>
          <a:xfrm>
            <a:off x="355920" y="3274273"/>
            <a:ext cx="6347825" cy="2148899"/>
          </a:xfrm>
        </p:spPr>
        <p:txBody>
          <a:bodyPr lIns="0" tIns="0" anchor="b">
            <a:noAutofit/>
          </a:bodyPr>
          <a:lstStyle>
            <a:lvl1pPr algn="l">
              <a:lnSpc>
                <a:spcPct val="80000"/>
              </a:lnSpc>
              <a:defRPr sz="6600">
                <a:solidFill>
                  <a:srgbClr val="FFFFFF"/>
                </a:solidFill>
                <a:latin typeface="+mj-lt"/>
              </a:defRPr>
            </a:lvl1pPr>
          </a:lstStyle>
          <a:p>
            <a:r>
              <a:rPr lang="en-AU" dirty="0" smtClean="0"/>
              <a:t>Click to edit Master title style</a:t>
            </a:r>
            <a:endParaRPr lang="en-US" dirty="0"/>
          </a:p>
        </p:txBody>
      </p:sp>
      <p:sp>
        <p:nvSpPr>
          <p:cNvPr id="3" name="Subtitle 2"/>
          <p:cNvSpPr>
            <a:spLocks noGrp="1"/>
          </p:cNvSpPr>
          <p:nvPr>
            <p:ph type="subTitle" idx="1" hasCustomPrompt="1"/>
          </p:nvPr>
        </p:nvSpPr>
        <p:spPr>
          <a:xfrm>
            <a:off x="355920" y="5653142"/>
            <a:ext cx="6347825" cy="565927"/>
          </a:xfrm>
        </p:spPr>
        <p:txBody>
          <a:bodyPr lIns="0" tIns="0" anchor="t">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7636" y="5233479"/>
            <a:ext cx="1425278" cy="1172812"/>
          </a:xfrm>
          <a:prstGeom prst="rect">
            <a:avLst/>
          </a:prstGeom>
        </p:spPr>
      </p:pic>
    </p:spTree>
    <p:extLst>
      <p:ext uri="{BB962C8B-B14F-4D97-AF65-F5344CB8AC3E}">
        <p14:creationId xmlns:p14="http://schemas.microsoft.com/office/powerpoint/2010/main" val="1353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292970" y="2375396"/>
            <a:ext cx="5691188" cy="2267483"/>
          </a:xfrm>
        </p:spPr>
        <p:txBody>
          <a:bodyPr lIns="0" tIns="0"/>
          <a:lstStyle>
            <a:lvl1pPr marL="0" indent="0">
              <a:lnSpc>
                <a:spcPct val="80000"/>
              </a:lnSpc>
              <a:buNone/>
              <a:defRPr sz="6000">
                <a:solidFill>
                  <a:srgbClr val="FFFFFF"/>
                </a:solidFill>
                <a:latin typeface="+mj-lt"/>
              </a:defRPr>
            </a:lvl1pPr>
          </a:lstStyle>
          <a:p>
            <a:pPr lvl="0"/>
            <a:r>
              <a:rPr lang="en-AU" dirty="0" smtClean="0"/>
              <a:t>Click to edit Master text styles</a:t>
            </a:r>
          </a:p>
        </p:txBody>
      </p:sp>
      <p:sp>
        <p:nvSpPr>
          <p:cNvPr id="13" name="Content Placeholder 11"/>
          <p:cNvSpPr>
            <a:spLocks noGrp="1"/>
          </p:cNvSpPr>
          <p:nvPr>
            <p:ph sz="quarter" idx="14" hasCustomPrompt="1"/>
          </p:nvPr>
        </p:nvSpPr>
        <p:spPr>
          <a:xfrm>
            <a:off x="292970" y="4642879"/>
            <a:ext cx="5623504" cy="1690507"/>
          </a:xfrm>
        </p:spPr>
        <p:txBody>
          <a:bodyPr lIns="0" tIns="0">
            <a:normAutofit/>
          </a:bodyPr>
          <a:lstStyle>
            <a:lvl1pPr marL="0" indent="0">
              <a:buNone/>
              <a:defRPr sz="1600" cap="all">
                <a:solidFill>
                  <a:srgbClr val="FFFFFF"/>
                </a:solidFill>
                <a:latin typeface="+mn-lt"/>
              </a:defRPr>
            </a:lvl1pPr>
          </a:lstStyle>
          <a:p>
            <a:pPr lvl="0"/>
            <a:r>
              <a:rPr lang="en-AU" dirty="0" err="1" smtClean="0"/>
              <a:t>subheadinG</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1258" y="5244840"/>
            <a:ext cx="1425278" cy="1172812"/>
          </a:xfrm>
          <a:prstGeom prst="rect">
            <a:avLst/>
          </a:prstGeom>
        </p:spPr>
      </p:pic>
    </p:spTree>
    <p:extLst>
      <p:ext uri="{BB962C8B-B14F-4D97-AF65-F5344CB8AC3E}">
        <p14:creationId xmlns:p14="http://schemas.microsoft.com/office/powerpoint/2010/main" val="292669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7" name="Content Placeholder 2"/>
          <p:cNvSpPr>
            <a:spLocks noGrp="1"/>
          </p:cNvSpPr>
          <p:nvPr>
            <p:ph sz="half" idx="1"/>
          </p:nvPr>
        </p:nvSpPr>
        <p:spPr>
          <a:xfrm>
            <a:off x="457200" y="1772188"/>
            <a:ext cx="7279974" cy="4489544"/>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5620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Click to edit Master title style</a:t>
            </a:r>
            <a:endParaRPr lang="en-US" dirty="0"/>
          </a:p>
        </p:txBody>
      </p:sp>
      <p:sp>
        <p:nvSpPr>
          <p:cNvPr id="3" name="Content Placeholder 2"/>
          <p:cNvSpPr>
            <a:spLocks noGrp="1"/>
          </p:cNvSpPr>
          <p:nvPr>
            <p:ph sz="half" idx="1"/>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8" name="Content Placeholder 2"/>
          <p:cNvSpPr>
            <a:spLocks noGrp="1"/>
          </p:cNvSpPr>
          <p:nvPr>
            <p:ph sz="half" idx="13"/>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85035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314293"/>
            <a:ext cx="3427384"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5" name="Text Placeholder 4"/>
          <p:cNvSpPr>
            <a:spLocks noGrp="1"/>
          </p:cNvSpPr>
          <p:nvPr>
            <p:ph type="body" sz="quarter" idx="3" hasCustomPrompt="1"/>
          </p:nvPr>
        </p:nvSpPr>
        <p:spPr>
          <a:xfrm>
            <a:off x="4091428" y="1314293"/>
            <a:ext cx="3645747" cy="851523"/>
          </a:xfrm>
        </p:spPr>
        <p:txBody>
          <a:bodyPr anchor="t">
            <a:normAutofit/>
          </a:bodyPr>
          <a:lstStyle>
            <a:lvl1pPr marL="0" indent="0">
              <a:buNone/>
              <a:defRPr sz="1400" b="1">
                <a:solidFill>
                  <a:srgbClr val="E10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10" name="Title 1"/>
          <p:cNvSpPr>
            <a:spLocks noGrp="1"/>
          </p:cNvSpPr>
          <p:nvPr>
            <p:ph type="title"/>
          </p:nvPr>
        </p:nvSpPr>
        <p:spPr>
          <a:xfrm>
            <a:off x="457200" y="410996"/>
            <a:ext cx="7279974" cy="846793"/>
          </a:xfrm>
        </p:spPr>
        <p:txBody>
          <a:bodyPr/>
          <a:lstStyle/>
          <a:p>
            <a:r>
              <a:rPr lang="en-AU" dirty="0" smtClean="0"/>
              <a:t>Click to edit Master title style</a:t>
            </a:r>
            <a:endParaRPr lang="en-US" dirty="0"/>
          </a:p>
        </p:txBody>
      </p:sp>
      <p:sp>
        <p:nvSpPr>
          <p:cNvPr id="11" name="Content Placeholder 2"/>
          <p:cNvSpPr>
            <a:spLocks noGrp="1"/>
          </p:cNvSpPr>
          <p:nvPr>
            <p:ph sz="half" idx="13"/>
          </p:nvPr>
        </p:nvSpPr>
        <p:spPr>
          <a:xfrm>
            <a:off x="457200" y="2480831"/>
            <a:ext cx="3427384"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12" name="Content Placeholder 2"/>
          <p:cNvSpPr>
            <a:spLocks noGrp="1"/>
          </p:cNvSpPr>
          <p:nvPr>
            <p:ph sz="half" idx="14"/>
          </p:nvPr>
        </p:nvSpPr>
        <p:spPr>
          <a:xfrm>
            <a:off x="4091428" y="2480831"/>
            <a:ext cx="3645747" cy="3085523"/>
          </a:xfrm>
        </p:spPr>
        <p:txBody>
          <a:bodyPr>
            <a:normAutofit/>
          </a:bodyPr>
          <a:lstStyle>
            <a:lvl1pPr>
              <a:defRPr sz="1800"/>
            </a:lvl1pPr>
            <a:lvl2pPr>
              <a:defRPr sz="1700"/>
            </a:lvl2pPr>
            <a:lvl3pPr>
              <a:defRPr sz="1600"/>
            </a:lvl3pPr>
            <a:lvl4pPr>
              <a:defRPr sz="1500"/>
            </a:lvl4pPr>
            <a:lvl5pPr>
              <a:defRPr sz="14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23487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21165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0"/>
            </a:lvl1pPr>
          </a:lstStyle>
          <a:p>
            <a:r>
              <a:rPr lang="en-AU"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436301"/>
            <a:ext cx="5486400" cy="655443"/>
          </a:xfrm>
        </p:spPr>
        <p:txBody>
          <a:bodyPr>
            <a:normAutofit/>
          </a:bodyPr>
          <a:lstStyle>
            <a:lvl1pPr marL="0" indent="0">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Click to edit Master text styles</a:t>
            </a:r>
          </a:p>
        </p:txBody>
      </p:sp>
    </p:spTree>
    <p:extLst>
      <p:ext uri="{BB962C8B-B14F-4D97-AF65-F5344CB8AC3E}">
        <p14:creationId xmlns:p14="http://schemas.microsoft.com/office/powerpoint/2010/main" val="104417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10996"/>
            <a:ext cx="7279974" cy="846793"/>
          </a:xfrm>
          <a:prstGeom prst="rect">
            <a:avLst/>
          </a:prstGeom>
        </p:spPr>
        <p:txBody>
          <a:bodyPr vert="horz" lIns="0" tIns="0" rIns="91440" bIns="45720" rtlCol="0" anchor="t">
            <a:normAutofit/>
          </a:bodyPr>
          <a:lstStyle/>
          <a:p>
            <a:r>
              <a:rPr lang="en-AU" dirty="0" smtClean="0"/>
              <a:t>Click to edit Master title style</a:t>
            </a:r>
            <a:endParaRPr lang="en-US" dirty="0"/>
          </a:p>
        </p:txBody>
      </p:sp>
      <p:sp>
        <p:nvSpPr>
          <p:cNvPr id="3" name="Text Placeholder 2"/>
          <p:cNvSpPr>
            <a:spLocks noGrp="1"/>
          </p:cNvSpPr>
          <p:nvPr>
            <p:ph type="body" idx="1"/>
          </p:nvPr>
        </p:nvSpPr>
        <p:spPr>
          <a:xfrm>
            <a:off x="457200" y="2464873"/>
            <a:ext cx="7279974" cy="3668409"/>
          </a:xfrm>
          <a:prstGeom prst="rect">
            <a:avLst/>
          </a:prstGeom>
        </p:spPr>
        <p:txBody>
          <a:bodyPr vert="horz" lIns="0" tIns="0" rIns="91440" bIns="45720" rtlCol="0">
            <a:normAutofit/>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cxnSp>
        <p:nvCxnSpPr>
          <p:cNvPr id="9" name="Straight Connector 8"/>
          <p:cNvCxnSpPr/>
          <p:nvPr userDrawn="1"/>
        </p:nvCxnSpPr>
        <p:spPr>
          <a:xfrm>
            <a:off x="457200" y="6421235"/>
            <a:ext cx="7536078"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UOW_Primary_RGB_Dark Blue.pdf"/>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113947" y="6079153"/>
            <a:ext cx="650057" cy="554057"/>
          </a:xfrm>
          <a:prstGeom prst="rect">
            <a:avLst/>
          </a:prstGeom>
        </p:spPr>
      </p:pic>
    </p:spTree>
    <p:extLst>
      <p:ext uri="{BB962C8B-B14F-4D97-AF65-F5344CB8AC3E}">
        <p14:creationId xmlns:p14="http://schemas.microsoft.com/office/powerpoint/2010/main" val="360339228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7" r:id="rId8"/>
  </p:sldLayoutIdLst>
  <p:hf hdr="0" dt="0"/>
  <p:txStyles>
    <p:titleStyle>
      <a:lvl1pPr algn="l" defTabSz="457200" rtl="0" eaLnBrk="1" latinLnBrk="0" hangingPunct="1">
        <a:spcBef>
          <a:spcPct val="0"/>
        </a:spcBef>
        <a:buNone/>
        <a:defRPr sz="36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1600" kern="1200">
          <a:solidFill>
            <a:srgbClr val="0C2340"/>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rgbClr val="0C2340"/>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rgbClr val="0C2340"/>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0C2340"/>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0C23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Microsoft_Word_97_-_2003_Document1.doc"/></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316712" y="2916922"/>
            <a:ext cx="6446719" cy="2486839"/>
          </a:xfrm>
        </p:spPr>
        <p:txBody>
          <a:bodyPr lIns="0" tIns="0">
            <a:noAutofit/>
          </a:bodyPr>
          <a:lstStyle/>
          <a:p>
            <a:pPr algn="l">
              <a:lnSpc>
                <a:spcPct val="80000"/>
              </a:lnSpc>
            </a:pPr>
            <a:r>
              <a:rPr lang="en-US" sz="6600" spc="-150" dirty="0" smtClean="0">
                <a:solidFill>
                  <a:schemeClr val="bg1"/>
                </a:solidFill>
                <a:latin typeface="Times New Roman"/>
                <a:cs typeface="Times New Roman"/>
              </a:rPr>
              <a:t>Introductory Lecture – CSIT226/CSIT826</a:t>
            </a:r>
            <a:endParaRPr lang="en-US" sz="6600" spc="-150" dirty="0">
              <a:solidFill>
                <a:schemeClr val="bg1"/>
              </a:solidFill>
              <a:latin typeface="Times New Roman"/>
              <a:cs typeface="Times New Roman"/>
            </a:endParaRPr>
          </a:p>
        </p:txBody>
      </p:sp>
      <p:sp>
        <p:nvSpPr>
          <p:cNvPr id="8" name="Subtitle 2"/>
          <p:cNvSpPr>
            <a:spLocks noGrp="1"/>
          </p:cNvSpPr>
          <p:nvPr>
            <p:ph type="subTitle" idx="1"/>
          </p:nvPr>
        </p:nvSpPr>
        <p:spPr>
          <a:xfrm>
            <a:off x="302944" y="5512972"/>
            <a:ext cx="6400800" cy="1065520"/>
          </a:xfrm>
        </p:spPr>
        <p:txBody>
          <a:bodyPr lIns="0" tIns="0">
            <a:normAutofit/>
          </a:bodyPr>
          <a:lstStyle/>
          <a:p>
            <a:pPr algn="l"/>
            <a:r>
              <a:rPr lang="en-US" sz="1600" dirty="0" smtClean="0">
                <a:solidFill>
                  <a:schemeClr val="bg2"/>
                </a:solidFill>
                <a:latin typeface="Montserrat"/>
                <a:cs typeface="Montserrat"/>
              </a:rPr>
              <a:t>CSIT226/CSIT826</a:t>
            </a:r>
            <a:endParaRPr lang="en-US" sz="1600" dirty="0">
              <a:solidFill>
                <a:schemeClr val="bg2"/>
              </a:solidFill>
              <a:latin typeface="Montserrat"/>
              <a:cs typeface="Montserrat"/>
            </a:endParaRPr>
          </a:p>
        </p:txBody>
      </p:sp>
    </p:spTree>
    <p:extLst>
      <p:ext uri="{BB962C8B-B14F-4D97-AF65-F5344CB8AC3E}">
        <p14:creationId xmlns:p14="http://schemas.microsoft.com/office/powerpoint/2010/main" val="548853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Learning </a:t>
            </a:r>
            <a:r>
              <a:rPr lang="en-AU" b="1" dirty="0" smtClean="0"/>
              <a:t>Outcomes (SLOs)</a:t>
            </a:r>
            <a:endParaRPr lang="en-AU" dirty="0"/>
          </a:p>
        </p:txBody>
      </p:sp>
      <p:sp>
        <p:nvSpPr>
          <p:cNvPr id="3" name="Content Placeholder 2"/>
          <p:cNvSpPr>
            <a:spLocks noGrp="1"/>
          </p:cNvSpPr>
          <p:nvPr>
            <p:ph sz="half" idx="1"/>
          </p:nvPr>
        </p:nvSpPr>
        <p:spPr>
          <a:xfrm>
            <a:off x="457199" y="1436400"/>
            <a:ext cx="8136305" cy="4519764"/>
          </a:xfrm>
        </p:spPr>
        <p:txBody>
          <a:bodyPr>
            <a:normAutofit lnSpcReduction="10000"/>
          </a:bodyPr>
          <a:lstStyle/>
          <a:p>
            <a:pPr marL="0" indent="0">
              <a:buNone/>
            </a:pPr>
            <a:r>
              <a:rPr lang="en-AU" sz="2400" dirty="0"/>
              <a:t>On successful completion of this subject, students will be able to</a:t>
            </a:r>
            <a:r>
              <a:rPr lang="en-AU" sz="2400" dirty="0" smtClean="0"/>
              <a:t>:</a:t>
            </a:r>
          </a:p>
          <a:p>
            <a:pPr lvl="1">
              <a:buFont typeface="+mj-lt"/>
              <a:buAutoNum type="arabicPeriod"/>
            </a:pPr>
            <a:r>
              <a:rPr lang="en-AU" sz="2400" dirty="0" smtClean="0"/>
              <a:t>Identify </a:t>
            </a:r>
            <a:r>
              <a:rPr lang="en-AU" sz="2400" dirty="0"/>
              <a:t>and describe HCI principles and design issues</a:t>
            </a:r>
            <a:r>
              <a:rPr lang="en-AU" sz="2400" dirty="0" smtClean="0"/>
              <a:t>.</a:t>
            </a:r>
          </a:p>
          <a:p>
            <a:pPr lvl="1">
              <a:buFont typeface="+mj-lt"/>
              <a:buAutoNum type="arabicPeriod"/>
            </a:pPr>
            <a:r>
              <a:rPr lang="en-AU" sz="2400" dirty="0" smtClean="0"/>
              <a:t>Discuss </a:t>
            </a:r>
            <a:r>
              <a:rPr lang="en-AU" sz="2400" dirty="0"/>
              <a:t>and justify HCI solutions based on design principles</a:t>
            </a:r>
            <a:r>
              <a:rPr lang="en-AU" sz="2400" dirty="0" smtClean="0"/>
              <a:t>.</a:t>
            </a:r>
          </a:p>
          <a:p>
            <a:pPr lvl="1">
              <a:buFont typeface="+mj-lt"/>
              <a:buAutoNum type="arabicPeriod"/>
            </a:pPr>
            <a:r>
              <a:rPr lang="en-AU" sz="2400" dirty="0" smtClean="0"/>
              <a:t>Demonstrate </a:t>
            </a:r>
            <a:r>
              <a:rPr lang="en-AU" sz="2400" dirty="0"/>
              <a:t>an understanding of the HCI design process</a:t>
            </a:r>
            <a:r>
              <a:rPr lang="en-AU" sz="2400" dirty="0" smtClean="0"/>
              <a:t>.</a:t>
            </a:r>
          </a:p>
          <a:p>
            <a:pPr lvl="1">
              <a:buFont typeface="+mj-lt"/>
              <a:buAutoNum type="arabicPeriod"/>
            </a:pPr>
            <a:r>
              <a:rPr lang="en-AU" sz="2400" dirty="0" smtClean="0"/>
              <a:t>Acquire </a:t>
            </a:r>
            <a:r>
              <a:rPr lang="en-AU" sz="2400" dirty="0"/>
              <a:t>skills to design and implement user-centred design</a:t>
            </a:r>
            <a:r>
              <a:rPr lang="en-AU" sz="2400" dirty="0" smtClean="0"/>
              <a:t>.</a:t>
            </a:r>
          </a:p>
          <a:p>
            <a:pPr lvl="1">
              <a:buFont typeface="+mj-lt"/>
              <a:buAutoNum type="arabicPeriod"/>
            </a:pPr>
            <a:r>
              <a:rPr lang="en-AU" sz="2400" dirty="0" smtClean="0"/>
              <a:t>Select </a:t>
            </a:r>
            <a:r>
              <a:rPr lang="en-AU" sz="2400" dirty="0"/>
              <a:t>and use suitable methods of measuring and evaluating the user experience.</a:t>
            </a:r>
          </a:p>
          <a:p>
            <a:endParaRPr lang="en-AU" dirty="0"/>
          </a:p>
        </p:txBody>
      </p:sp>
    </p:spTree>
    <p:extLst>
      <p:ext uri="{BB962C8B-B14F-4D97-AF65-F5344CB8AC3E}">
        <p14:creationId xmlns:p14="http://schemas.microsoft.com/office/powerpoint/2010/main" val="225551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6712" y="2949327"/>
            <a:ext cx="6446719" cy="2486839"/>
          </a:xfrm>
          <a:prstGeom prst="rect">
            <a:avLst/>
          </a:prstGeom>
        </p:spPr>
        <p:txBody>
          <a:bodyPr lIns="0" tIns="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6600" spc="-150" dirty="0" smtClean="0">
                <a:solidFill>
                  <a:schemeClr val="bg1"/>
                </a:solidFill>
                <a:latin typeface="Times New Roman"/>
                <a:cs typeface="Times New Roman"/>
              </a:rPr>
              <a:t>Health and Safety </a:t>
            </a:r>
          </a:p>
          <a:p>
            <a:pPr algn="l">
              <a:lnSpc>
                <a:spcPct val="80000"/>
              </a:lnSpc>
            </a:pPr>
            <a:r>
              <a:rPr lang="en-US" sz="6600" spc="-150" dirty="0" smtClean="0">
                <a:solidFill>
                  <a:schemeClr val="bg1"/>
                </a:solidFill>
                <a:latin typeface="Times New Roman"/>
                <a:cs typeface="Times New Roman"/>
              </a:rPr>
              <a:t>Information for Students</a:t>
            </a:r>
            <a:endParaRPr lang="en-US" sz="6600" spc="-150" dirty="0">
              <a:solidFill>
                <a:schemeClr val="bg1"/>
              </a:solidFill>
              <a:latin typeface="Times New Roman"/>
              <a:cs typeface="Times New Roman"/>
            </a:endParaRPr>
          </a:p>
        </p:txBody>
      </p:sp>
      <p:sp>
        <p:nvSpPr>
          <p:cNvPr id="14" name="Subtitle 2"/>
          <p:cNvSpPr txBox="1">
            <a:spLocks/>
          </p:cNvSpPr>
          <p:nvPr/>
        </p:nvSpPr>
        <p:spPr>
          <a:xfrm>
            <a:off x="302944" y="6219930"/>
            <a:ext cx="6400800" cy="358562"/>
          </a:xfrm>
          <a:prstGeom prst="rect">
            <a:avLst/>
          </a:prstGeom>
        </p:spPr>
        <p:txBody>
          <a:bodyPr lIns="0" tIns="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smtClean="0">
                <a:solidFill>
                  <a:srgbClr val="FFFFFF"/>
                </a:solidFill>
                <a:latin typeface="Montserrat"/>
                <a:cs typeface="Montserrat"/>
              </a:rPr>
              <a:t>Commencement of Session </a:t>
            </a:r>
            <a:endParaRPr lang="en-US" sz="1600" dirty="0">
              <a:solidFill>
                <a:srgbClr val="FFFFFF"/>
              </a:solidFill>
              <a:latin typeface="Montserrat"/>
              <a:cs typeface="Montserrat"/>
            </a:endParaRPr>
          </a:p>
        </p:txBody>
      </p:sp>
    </p:spTree>
    <p:extLst>
      <p:ext uri="{BB962C8B-B14F-4D97-AF65-F5344CB8AC3E}">
        <p14:creationId xmlns:p14="http://schemas.microsoft.com/office/powerpoint/2010/main" val="2394856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090" y="1869811"/>
            <a:ext cx="3287278" cy="389344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457200" y="404260"/>
            <a:ext cx="8229600" cy="940605"/>
          </a:xfrm>
          <a:prstGeom prst="rect">
            <a:avLst/>
          </a:prstGeom>
        </p:spPr>
        <p:txBody>
          <a:bodyPr vert="horz" lIns="0" tIns="0" rIns="91440" bIns="45720"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spc="-150" dirty="0" smtClean="0">
                <a:solidFill>
                  <a:srgbClr val="0C2340"/>
                </a:solidFill>
                <a:latin typeface="Times New Roman"/>
                <a:cs typeface="Times New Roman"/>
              </a:rPr>
              <a:t>What to do an emergency?</a:t>
            </a:r>
            <a:r>
              <a:rPr lang="en-US" sz="4000" spc="-150" dirty="0" smtClean="0">
                <a:solidFill>
                  <a:srgbClr val="0C2340"/>
                </a:solidFill>
                <a:latin typeface="Times New Roman"/>
                <a:cs typeface="Times New Roman"/>
              </a:rPr>
              <a:t/>
            </a:r>
            <a:br>
              <a:rPr lang="en-US" sz="4000" spc="-150" dirty="0" smtClean="0">
                <a:solidFill>
                  <a:srgbClr val="0C2340"/>
                </a:solidFill>
                <a:latin typeface="Times New Roman"/>
                <a:cs typeface="Times New Roman"/>
              </a:rPr>
            </a:br>
            <a:r>
              <a:rPr lang="en-US" sz="1600" b="1" spc="100" dirty="0" smtClean="0">
                <a:solidFill>
                  <a:srgbClr val="FF0600"/>
                </a:solidFill>
                <a:latin typeface="Montserrat"/>
                <a:cs typeface="Montserrat"/>
              </a:rPr>
              <a:t>KEEP CALM – STAY SAFE</a:t>
            </a:r>
            <a:endParaRPr lang="en-US" sz="4500" spc="100" dirty="0">
              <a:solidFill>
                <a:schemeClr val="bg1"/>
              </a:solidFill>
              <a:latin typeface="Times New Roman"/>
              <a:cs typeface="Times New Roman"/>
            </a:endParaRPr>
          </a:p>
        </p:txBody>
      </p:sp>
      <p:sp>
        <p:nvSpPr>
          <p:cNvPr id="4" name="Subtitle 2"/>
          <p:cNvSpPr txBox="1">
            <a:spLocks/>
          </p:cNvSpPr>
          <p:nvPr/>
        </p:nvSpPr>
        <p:spPr>
          <a:xfrm>
            <a:off x="4773220" y="1611019"/>
            <a:ext cx="3913580" cy="2949545"/>
          </a:xfrm>
          <a:prstGeom prst="rect">
            <a:avLst/>
          </a:prstGeom>
        </p:spPr>
        <p:txBody>
          <a:bodyPr vert="horz" lIns="0" tIns="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spcAft>
                <a:spcPts val="1000"/>
              </a:spcAft>
            </a:pPr>
            <a:r>
              <a:rPr lang="en-US" sz="1200" b="1" dirty="0" smtClean="0">
                <a:solidFill>
                  <a:srgbClr val="0C2340"/>
                </a:solidFill>
                <a:cs typeface="Times New Roman"/>
              </a:rPr>
              <a:t>The nearest assembly area for this building is:</a:t>
            </a:r>
          </a:p>
        </p:txBody>
      </p:sp>
      <p:sp>
        <p:nvSpPr>
          <p:cNvPr id="5" name="Subtitle 2"/>
          <p:cNvSpPr txBox="1">
            <a:spLocks/>
          </p:cNvSpPr>
          <p:nvPr/>
        </p:nvSpPr>
        <p:spPr>
          <a:xfrm>
            <a:off x="452761" y="1457011"/>
            <a:ext cx="4040108" cy="4449036"/>
          </a:xfrm>
          <a:prstGeom prst="rect">
            <a:avLst/>
          </a:prstGeom>
        </p:spPr>
        <p:txBody>
          <a:bodyPr vert="horz" lIns="0" tIns="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2100" dirty="0" smtClean="0">
                <a:solidFill>
                  <a:srgbClr val="0C2340"/>
                </a:solidFill>
                <a:latin typeface="Times New Roman"/>
                <a:cs typeface="Times New Roman"/>
              </a:rPr>
              <a:t>If the alarm sounds or you are notified to evacuate:</a:t>
            </a:r>
          </a:p>
          <a:p>
            <a:pPr marL="342900" indent="-257175" algn="l">
              <a:spcBef>
                <a:spcPts val="0"/>
              </a:spcBef>
              <a:buFontTx/>
              <a:buChar char="-"/>
            </a:pPr>
            <a:r>
              <a:rPr lang="en-US" sz="2100" dirty="0" smtClean="0">
                <a:solidFill>
                  <a:srgbClr val="0C2340"/>
                </a:solidFill>
                <a:latin typeface="Times New Roman"/>
                <a:cs typeface="Times New Roman"/>
              </a:rPr>
              <a:t>Follow instructions of building warden or lecturer</a:t>
            </a:r>
          </a:p>
          <a:p>
            <a:pPr marL="342900" indent="-257175" algn="l">
              <a:spcBef>
                <a:spcPts val="0"/>
              </a:spcBef>
              <a:buFontTx/>
              <a:buChar char="-"/>
            </a:pPr>
            <a:r>
              <a:rPr lang="en-US" sz="2100" dirty="0" smtClean="0">
                <a:solidFill>
                  <a:srgbClr val="0C2340"/>
                </a:solidFill>
                <a:latin typeface="Times New Roman"/>
                <a:cs typeface="Times New Roman"/>
              </a:rPr>
              <a:t>Leave by the nearest safe fire exit</a:t>
            </a:r>
          </a:p>
          <a:p>
            <a:pPr marL="342900" indent="-257175" algn="l">
              <a:spcBef>
                <a:spcPts val="0"/>
              </a:spcBef>
              <a:buFontTx/>
              <a:buChar char="-"/>
            </a:pPr>
            <a:r>
              <a:rPr lang="en-US" sz="2100" dirty="0" smtClean="0">
                <a:solidFill>
                  <a:srgbClr val="0C2340"/>
                </a:solidFill>
                <a:latin typeface="Times New Roman"/>
                <a:cs typeface="Times New Roman"/>
              </a:rPr>
              <a:t>Proceed to </a:t>
            </a:r>
            <a:r>
              <a:rPr lang="en-US" sz="2100" smtClean="0">
                <a:solidFill>
                  <a:srgbClr val="0C2340"/>
                </a:solidFill>
                <a:latin typeface="Times New Roman"/>
                <a:cs typeface="Times New Roman"/>
              </a:rPr>
              <a:t>emergency </a:t>
            </a:r>
            <a:r>
              <a:rPr lang="en-US" sz="2100">
                <a:solidFill>
                  <a:srgbClr val="0C2340"/>
                </a:solidFill>
                <a:latin typeface="Times New Roman"/>
                <a:cs typeface="Times New Roman"/>
              </a:rPr>
              <a:t>evacuation point</a:t>
            </a:r>
            <a:endParaRPr lang="en-US" sz="2100" dirty="0" smtClean="0">
              <a:solidFill>
                <a:srgbClr val="0C2340"/>
              </a:solidFill>
              <a:latin typeface="Times New Roman"/>
              <a:cs typeface="Times New Roman"/>
            </a:endParaRPr>
          </a:p>
          <a:p>
            <a:pPr marL="342900" indent="-257175" algn="l">
              <a:spcBef>
                <a:spcPts val="0"/>
              </a:spcBef>
              <a:buFontTx/>
              <a:buChar char="-"/>
            </a:pPr>
            <a:r>
              <a:rPr lang="en-US" sz="2100" dirty="0" smtClean="0">
                <a:solidFill>
                  <a:srgbClr val="0C2340"/>
                </a:solidFill>
                <a:latin typeface="Times New Roman"/>
                <a:cs typeface="Times New Roman"/>
              </a:rPr>
              <a:t>Await further instructions.</a:t>
            </a:r>
          </a:p>
          <a:p>
            <a:pPr algn="l">
              <a:spcBef>
                <a:spcPts val="0"/>
              </a:spcBef>
            </a:pPr>
            <a:endParaRPr lang="en-US" sz="700" dirty="0" smtClean="0">
              <a:solidFill>
                <a:srgbClr val="0C2340"/>
              </a:solidFill>
              <a:latin typeface="Times New Roman"/>
              <a:cs typeface="Times New Roman"/>
            </a:endParaRPr>
          </a:p>
          <a:p>
            <a:pPr algn="l">
              <a:spcBef>
                <a:spcPts val="0"/>
              </a:spcBef>
            </a:pPr>
            <a:r>
              <a:rPr lang="en-US" sz="2100" dirty="0" smtClean="0">
                <a:solidFill>
                  <a:srgbClr val="0C2340"/>
                </a:solidFill>
                <a:latin typeface="Times New Roman"/>
                <a:cs typeface="Times New Roman"/>
              </a:rPr>
              <a:t>If required to take shelter:</a:t>
            </a:r>
          </a:p>
          <a:p>
            <a:pPr marL="342900" indent="-257175" algn="l">
              <a:spcBef>
                <a:spcPts val="0"/>
              </a:spcBef>
              <a:buFontTx/>
              <a:buChar char="-"/>
            </a:pPr>
            <a:r>
              <a:rPr lang="en-US" sz="2100" dirty="0" smtClean="0">
                <a:solidFill>
                  <a:srgbClr val="0C2340"/>
                </a:solidFill>
                <a:latin typeface="Times New Roman"/>
                <a:cs typeface="Times New Roman"/>
              </a:rPr>
              <a:t>Follow instructions of building warden or lecturer</a:t>
            </a:r>
          </a:p>
          <a:p>
            <a:pPr marL="342900" indent="-257175" algn="l">
              <a:spcBef>
                <a:spcPts val="0"/>
              </a:spcBef>
              <a:buFontTx/>
              <a:buChar char="-"/>
            </a:pPr>
            <a:r>
              <a:rPr lang="en-US" sz="2100" dirty="0">
                <a:solidFill>
                  <a:srgbClr val="0C2340"/>
                </a:solidFill>
                <a:latin typeface="Times New Roman"/>
                <a:cs typeface="Times New Roman"/>
              </a:rPr>
              <a:t>L</a:t>
            </a:r>
            <a:r>
              <a:rPr lang="en-US" sz="2100" dirty="0" smtClean="0">
                <a:solidFill>
                  <a:srgbClr val="0C2340"/>
                </a:solidFill>
                <a:latin typeface="Times New Roman"/>
                <a:cs typeface="Times New Roman"/>
              </a:rPr>
              <a:t>ock door and seek refuge</a:t>
            </a:r>
          </a:p>
          <a:p>
            <a:pPr marL="342900" indent="-257175" algn="l">
              <a:spcBef>
                <a:spcPts val="0"/>
              </a:spcBef>
              <a:buFontTx/>
              <a:buChar char="-"/>
            </a:pPr>
            <a:r>
              <a:rPr lang="en-US" sz="2100" dirty="0">
                <a:solidFill>
                  <a:srgbClr val="0C2340"/>
                </a:solidFill>
                <a:latin typeface="Times New Roman"/>
                <a:cs typeface="Times New Roman"/>
              </a:rPr>
              <a:t>A</a:t>
            </a:r>
            <a:r>
              <a:rPr lang="en-US" sz="2100" dirty="0" smtClean="0">
                <a:solidFill>
                  <a:srgbClr val="0C2340"/>
                </a:solidFill>
                <a:latin typeface="Times New Roman"/>
                <a:cs typeface="Times New Roman"/>
              </a:rPr>
              <a:t>wait further instructions.</a:t>
            </a:r>
          </a:p>
          <a:p>
            <a:pPr algn="l">
              <a:spcBef>
                <a:spcPts val="0"/>
              </a:spcBef>
              <a:spcAft>
                <a:spcPts val="1000"/>
              </a:spcAft>
            </a:pPr>
            <a:endParaRPr lang="en-US" sz="2000" dirty="0" smtClean="0">
              <a:solidFill>
                <a:srgbClr val="0C2340"/>
              </a:solidFill>
              <a:latin typeface="Times New Roman"/>
              <a:cs typeface="Times New Roman"/>
            </a:endParaRPr>
          </a:p>
        </p:txBody>
      </p:sp>
      <p:sp>
        <p:nvSpPr>
          <p:cNvPr id="2" name="Rectangle 1"/>
          <p:cNvSpPr/>
          <p:nvPr/>
        </p:nvSpPr>
        <p:spPr>
          <a:xfrm>
            <a:off x="6094325" y="2980283"/>
            <a:ext cx="635685" cy="315008"/>
          </a:xfrm>
          <a:prstGeom prst="rect">
            <a:avLst/>
          </a:prstGeom>
          <a:solidFill>
            <a:srgbClr val="D9D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extBox 2"/>
          <p:cNvSpPr txBox="1"/>
          <p:nvPr/>
        </p:nvSpPr>
        <p:spPr>
          <a:xfrm>
            <a:off x="5960645" y="2749450"/>
            <a:ext cx="871473" cy="507831"/>
          </a:xfrm>
          <a:prstGeom prst="rect">
            <a:avLst/>
          </a:prstGeom>
          <a:noFill/>
        </p:spPr>
        <p:txBody>
          <a:bodyPr wrap="square" rtlCol="0">
            <a:spAutoFit/>
          </a:bodyPr>
          <a:lstStyle/>
          <a:p>
            <a:r>
              <a:rPr lang="en-AU" sz="900" dirty="0" smtClean="0">
                <a:solidFill>
                  <a:srgbClr val="FF0000"/>
                </a:solidFill>
              </a:rPr>
              <a:t>Emergency</a:t>
            </a:r>
          </a:p>
          <a:p>
            <a:r>
              <a:rPr lang="en-AU" sz="900" dirty="0" smtClean="0">
                <a:solidFill>
                  <a:srgbClr val="FF0000"/>
                </a:solidFill>
              </a:rPr>
              <a:t>Evacuation</a:t>
            </a:r>
          </a:p>
          <a:p>
            <a:r>
              <a:rPr lang="en-AU" sz="900" dirty="0" smtClean="0">
                <a:solidFill>
                  <a:srgbClr val="FF0000"/>
                </a:solidFill>
              </a:rPr>
              <a:t>Point E</a:t>
            </a:r>
            <a:endParaRPr lang="en-AU" sz="900" dirty="0">
              <a:solidFill>
                <a:srgbClr val="FF0000"/>
              </a:solidFill>
            </a:endParaRPr>
          </a:p>
        </p:txBody>
      </p:sp>
    </p:spTree>
    <p:extLst>
      <p:ext uri="{BB962C8B-B14F-4D97-AF65-F5344CB8AC3E}">
        <p14:creationId xmlns:p14="http://schemas.microsoft.com/office/powerpoint/2010/main" val="9791846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404260"/>
            <a:ext cx="8229600" cy="940605"/>
          </a:xfrm>
          <a:prstGeom prst="rect">
            <a:avLst/>
          </a:prstGeom>
        </p:spPr>
        <p:txBody>
          <a:bodyPr vert="horz" lIns="0" tIns="0" rIns="91440" bIns="45720"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spc="-150" dirty="0" smtClean="0">
                <a:solidFill>
                  <a:srgbClr val="0C2340"/>
                </a:solidFill>
                <a:latin typeface="Times New Roman"/>
                <a:cs typeface="Times New Roman"/>
              </a:rPr>
              <a:t>Need assistance on </a:t>
            </a:r>
            <a:r>
              <a:rPr lang="en-US" sz="3600" spc="-150" dirty="0">
                <a:solidFill>
                  <a:srgbClr val="0C2340"/>
                </a:solidFill>
                <a:latin typeface="Times New Roman"/>
                <a:cs typeface="Times New Roman"/>
              </a:rPr>
              <a:t>c</a:t>
            </a:r>
            <a:r>
              <a:rPr lang="en-US" sz="3600" spc="-150" dirty="0" smtClean="0">
                <a:solidFill>
                  <a:srgbClr val="0C2340"/>
                </a:solidFill>
                <a:latin typeface="Times New Roman"/>
                <a:cs typeface="Times New Roman"/>
              </a:rPr>
              <a:t>ampus?</a:t>
            </a:r>
            <a:r>
              <a:rPr lang="en-US" sz="4000" spc="-150" dirty="0" smtClean="0">
                <a:solidFill>
                  <a:srgbClr val="0C2340"/>
                </a:solidFill>
                <a:latin typeface="Times New Roman"/>
                <a:cs typeface="Times New Roman"/>
              </a:rPr>
              <a:t/>
            </a:r>
            <a:br>
              <a:rPr lang="en-US" sz="4000" spc="-150" dirty="0" smtClean="0">
                <a:solidFill>
                  <a:srgbClr val="0C2340"/>
                </a:solidFill>
                <a:latin typeface="Times New Roman"/>
                <a:cs typeface="Times New Roman"/>
              </a:rPr>
            </a:br>
            <a:r>
              <a:rPr lang="en-US" sz="1600" b="1" spc="100" dirty="0" smtClean="0">
                <a:solidFill>
                  <a:srgbClr val="FF0600"/>
                </a:solidFill>
                <a:latin typeface="Montserrat"/>
                <a:cs typeface="Montserrat"/>
              </a:rPr>
              <a:t>WE ARE HERE TO HELP</a:t>
            </a:r>
            <a:r>
              <a:rPr lang="en-US" sz="4800" spc="100" dirty="0" smtClean="0">
                <a:solidFill>
                  <a:srgbClr val="FF0600"/>
                </a:solidFill>
                <a:latin typeface="Montserrat"/>
                <a:cs typeface="Montserrat"/>
              </a:rPr>
              <a:t/>
            </a:r>
            <a:br>
              <a:rPr lang="en-US" sz="4800" spc="100" dirty="0" smtClean="0">
                <a:solidFill>
                  <a:srgbClr val="FF0600"/>
                </a:solidFill>
                <a:latin typeface="Montserrat"/>
                <a:cs typeface="Montserrat"/>
              </a:rPr>
            </a:br>
            <a:endParaRPr lang="en-US" sz="4500" spc="100" dirty="0">
              <a:solidFill>
                <a:schemeClr val="bg1"/>
              </a:solidFill>
              <a:latin typeface="Times New Roman"/>
              <a:cs typeface="Times New Roman"/>
            </a:endParaRPr>
          </a:p>
        </p:txBody>
      </p:sp>
      <p:sp>
        <p:nvSpPr>
          <p:cNvPr id="4" name="Subtitle 2"/>
          <p:cNvSpPr txBox="1">
            <a:spLocks/>
          </p:cNvSpPr>
          <p:nvPr/>
        </p:nvSpPr>
        <p:spPr>
          <a:xfrm>
            <a:off x="457199" y="1698171"/>
            <a:ext cx="3446585" cy="4136435"/>
          </a:xfrm>
          <a:prstGeom prst="rect">
            <a:avLst/>
          </a:prstGeom>
        </p:spPr>
        <p:txBody>
          <a:bodyPr vert="horz" lIns="0" tIns="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spcAft>
                <a:spcPts val="1000"/>
              </a:spcAft>
            </a:pPr>
            <a:r>
              <a:rPr lang="en-US" sz="2200" dirty="0" smtClean="0">
                <a:solidFill>
                  <a:srgbClr val="0C2340"/>
                </a:solidFill>
                <a:latin typeface="Times New Roman"/>
                <a:cs typeface="Times New Roman"/>
              </a:rPr>
              <a:t>If you require first aid or medical assistance while on campus:</a:t>
            </a:r>
          </a:p>
          <a:p>
            <a:pPr marL="180975" indent="-180975" algn="l">
              <a:spcBef>
                <a:spcPts val="0"/>
              </a:spcBef>
              <a:spcAft>
                <a:spcPts val="1000"/>
              </a:spcAft>
            </a:pPr>
            <a:r>
              <a:rPr lang="en-US" sz="2200" dirty="0" smtClean="0">
                <a:solidFill>
                  <a:srgbClr val="0C2340"/>
                </a:solidFill>
                <a:latin typeface="Times New Roman"/>
                <a:cs typeface="Times New Roman"/>
              </a:rPr>
              <a:t>- 	Locate </a:t>
            </a:r>
            <a:r>
              <a:rPr lang="en-US" sz="2200" dirty="0">
                <a:solidFill>
                  <a:srgbClr val="0C2340"/>
                </a:solidFill>
                <a:latin typeface="Times New Roman"/>
                <a:cs typeface="Times New Roman"/>
              </a:rPr>
              <a:t>a first aid </a:t>
            </a:r>
            <a:r>
              <a:rPr lang="en-US" sz="2200" dirty="0" smtClean="0">
                <a:solidFill>
                  <a:srgbClr val="0C2340"/>
                </a:solidFill>
                <a:latin typeface="Times New Roman"/>
                <a:cs typeface="Times New Roman"/>
              </a:rPr>
              <a:t>officer, or</a:t>
            </a:r>
            <a:endParaRPr lang="en-US" sz="2200" dirty="0">
              <a:solidFill>
                <a:srgbClr val="0C2340"/>
              </a:solidFill>
              <a:latin typeface="Times New Roman"/>
              <a:cs typeface="Times New Roman"/>
            </a:endParaRPr>
          </a:p>
          <a:p>
            <a:pPr marL="180975" indent="-180975" algn="l">
              <a:spcBef>
                <a:spcPts val="0"/>
              </a:spcBef>
              <a:spcAft>
                <a:spcPts val="1000"/>
              </a:spcAft>
              <a:buFontTx/>
              <a:buChar char="-"/>
            </a:pPr>
            <a:r>
              <a:rPr lang="en-US" sz="2200" dirty="0" smtClean="0">
                <a:solidFill>
                  <a:srgbClr val="0C2340"/>
                </a:solidFill>
                <a:latin typeface="Times New Roman"/>
                <a:cs typeface="Times New Roman"/>
              </a:rPr>
              <a:t>Call </a:t>
            </a:r>
            <a:r>
              <a:rPr lang="en-US" sz="2200" dirty="0">
                <a:solidFill>
                  <a:srgbClr val="0C2340"/>
                </a:solidFill>
                <a:latin typeface="Times New Roman"/>
                <a:cs typeface="Times New Roman"/>
              </a:rPr>
              <a:t>UOW Security on  </a:t>
            </a:r>
            <a:r>
              <a:rPr lang="en-US" sz="2200" dirty="0" smtClean="0">
                <a:solidFill>
                  <a:srgbClr val="0C2340"/>
                </a:solidFill>
                <a:latin typeface="Times New Roman"/>
                <a:cs typeface="Times New Roman"/>
              </a:rPr>
              <a:t>    4221 4900, or</a:t>
            </a:r>
            <a:endParaRPr lang="en-US" sz="2200" dirty="0">
              <a:solidFill>
                <a:srgbClr val="0C2340"/>
              </a:solidFill>
              <a:latin typeface="Times New Roman"/>
              <a:cs typeface="Times New Roman"/>
            </a:endParaRPr>
          </a:p>
          <a:p>
            <a:pPr marL="180975" indent="-180975" algn="l">
              <a:spcBef>
                <a:spcPts val="0"/>
              </a:spcBef>
              <a:buFontTx/>
              <a:buChar char="-"/>
            </a:pPr>
            <a:r>
              <a:rPr lang="en-US" sz="2200" dirty="0" smtClean="0">
                <a:solidFill>
                  <a:srgbClr val="0C2340"/>
                </a:solidFill>
                <a:latin typeface="Times New Roman"/>
                <a:cs typeface="Times New Roman"/>
              </a:rPr>
              <a:t>Use First Aid or Emergency buttons on </a:t>
            </a:r>
            <a:r>
              <a:rPr lang="en-US" sz="2200" dirty="0" err="1" smtClean="0">
                <a:solidFill>
                  <a:srgbClr val="0C2340"/>
                </a:solidFill>
                <a:latin typeface="Times New Roman"/>
                <a:cs typeface="Times New Roman"/>
              </a:rPr>
              <a:t>SafeZone</a:t>
            </a:r>
            <a:r>
              <a:rPr lang="en-US" sz="2200" dirty="0" smtClean="0">
                <a:solidFill>
                  <a:srgbClr val="0C2340"/>
                </a:solidFill>
                <a:latin typeface="Times New Roman"/>
                <a:cs typeface="Times New Roman"/>
              </a:rPr>
              <a:t> App available free for iOS, Android and Windows.</a:t>
            </a:r>
          </a:p>
          <a:p>
            <a:pPr algn="l">
              <a:spcBef>
                <a:spcPts val="0"/>
              </a:spcBef>
            </a:pPr>
            <a:endParaRPr lang="en-US" sz="2000" dirty="0" smtClean="0">
              <a:solidFill>
                <a:srgbClr val="0C2340"/>
              </a:solidFill>
              <a:latin typeface="Times New Roman"/>
              <a:cs typeface="Times New Roman"/>
            </a:endParaRPr>
          </a:p>
          <a:p>
            <a:pPr algn="l">
              <a:spcBef>
                <a:spcPts val="0"/>
              </a:spcBef>
              <a:spcAft>
                <a:spcPts val="1000"/>
              </a:spcAft>
            </a:pPr>
            <a:r>
              <a:rPr lang="en-US" sz="2000" dirty="0" smtClean="0">
                <a:solidFill>
                  <a:srgbClr val="0C2340"/>
                </a:solidFill>
                <a:latin typeface="Times New Roman"/>
                <a:cs typeface="Times New Roman"/>
              </a:rPr>
              <a:t>   </a:t>
            </a:r>
            <a:endParaRPr lang="en-US" sz="2000" dirty="0">
              <a:solidFill>
                <a:srgbClr val="0C2340"/>
              </a:solidFill>
              <a:latin typeface="Times New Roman"/>
              <a:cs typeface="Times New Roman"/>
            </a:endParaRPr>
          </a:p>
          <a:p>
            <a:pPr algn="l">
              <a:spcBef>
                <a:spcPts val="0"/>
              </a:spcBef>
              <a:spcAft>
                <a:spcPts val="1000"/>
              </a:spcAft>
            </a:pPr>
            <a:endParaRPr lang="en-US" sz="2000" dirty="0" smtClean="0">
              <a:solidFill>
                <a:srgbClr val="0C2340"/>
              </a:solidFill>
              <a:latin typeface="Times New Roman"/>
              <a:cs typeface="Times New Roman"/>
            </a:endParaRPr>
          </a:p>
        </p:txBody>
      </p:sp>
      <p:pic>
        <p:nvPicPr>
          <p:cNvPr id="5" name="Picture 2" descr="C:\Users\swhittak\Desktop\safezone.JPG"/>
          <p:cNvPicPr>
            <a:picLocks noChangeAspect="1" noChangeArrowheads="1"/>
          </p:cNvPicPr>
          <p:nvPr/>
        </p:nvPicPr>
        <p:blipFill rotWithShape="1">
          <a:blip r:embed="rId2">
            <a:extLst>
              <a:ext uri="{28A0092B-C50C-407E-A947-70E740481C1C}">
                <a14:useLocalDpi xmlns:a14="http://schemas.microsoft.com/office/drawing/2010/main" val="0"/>
              </a:ext>
            </a:extLst>
          </a:blip>
          <a:srcRect t="2329"/>
          <a:stretch/>
        </p:blipFill>
        <p:spPr bwMode="auto">
          <a:xfrm>
            <a:off x="4019614" y="2185542"/>
            <a:ext cx="4888249" cy="284909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50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404260"/>
            <a:ext cx="8229600" cy="940605"/>
          </a:xfrm>
          <a:prstGeom prst="rect">
            <a:avLst/>
          </a:prstGeom>
        </p:spPr>
        <p:txBody>
          <a:bodyPr vert="horz" lIns="0" tIns="0" rIns="91440" bIns="45720" rtlCol="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spc="-150" dirty="0" smtClean="0">
                <a:solidFill>
                  <a:srgbClr val="0C2340"/>
                </a:solidFill>
                <a:latin typeface="Times New Roman"/>
                <a:cs typeface="Times New Roman"/>
              </a:rPr>
              <a:t>Smoke-Free University</a:t>
            </a:r>
            <a:r>
              <a:rPr lang="en-US" sz="4000" spc="-150" dirty="0" smtClean="0">
                <a:solidFill>
                  <a:srgbClr val="0C2340"/>
                </a:solidFill>
                <a:latin typeface="Times New Roman"/>
                <a:cs typeface="Times New Roman"/>
              </a:rPr>
              <a:t/>
            </a:r>
            <a:br>
              <a:rPr lang="en-US" sz="4000" spc="-150" dirty="0" smtClean="0">
                <a:solidFill>
                  <a:srgbClr val="0C2340"/>
                </a:solidFill>
                <a:latin typeface="Times New Roman"/>
                <a:cs typeface="Times New Roman"/>
              </a:rPr>
            </a:br>
            <a:r>
              <a:rPr lang="en-US" sz="1600" b="1" spc="100" dirty="0">
                <a:solidFill>
                  <a:srgbClr val="FF0600"/>
                </a:solidFill>
                <a:latin typeface="Montserrat"/>
                <a:cs typeface="Montserrat"/>
              </a:rPr>
              <a:t>SAY GOODBYE </a:t>
            </a:r>
            <a:r>
              <a:rPr lang="en-US" sz="1600" b="1" spc="100" dirty="0" smtClean="0">
                <a:solidFill>
                  <a:srgbClr val="FF0600"/>
                </a:solidFill>
                <a:latin typeface="Montserrat"/>
                <a:cs typeface="Montserrat"/>
              </a:rPr>
              <a:t>TO </a:t>
            </a:r>
            <a:r>
              <a:rPr lang="en-US" sz="1600" b="1" spc="100" dirty="0">
                <a:solidFill>
                  <a:srgbClr val="FF0600"/>
                </a:solidFill>
                <a:latin typeface="Montserrat"/>
                <a:cs typeface="Montserrat"/>
              </a:rPr>
              <a:t>SECONDHAND SMOKE</a:t>
            </a:r>
            <a:r>
              <a:rPr lang="en-US" sz="4800" spc="100" dirty="0" smtClean="0">
                <a:solidFill>
                  <a:srgbClr val="FF0600"/>
                </a:solidFill>
                <a:latin typeface="Montserrat"/>
                <a:cs typeface="Montserrat"/>
              </a:rPr>
              <a:t/>
            </a:r>
            <a:br>
              <a:rPr lang="en-US" sz="4800" spc="100" dirty="0" smtClean="0">
                <a:solidFill>
                  <a:srgbClr val="FF0600"/>
                </a:solidFill>
                <a:latin typeface="Montserrat"/>
                <a:cs typeface="Montserrat"/>
              </a:rPr>
            </a:br>
            <a:endParaRPr lang="en-US" sz="4500" spc="100" dirty="0">
              <a:solidFill>
                <a:schemeClr val="bg1"/>
              </a:solidFill>
              <a:latin typeface="Times New Roman"/>
              <a:cs typeface="Times New Roman"/>
            </a:endParaRPr>
          </a:p>
        </p:txBody>
      </p:sp>
      <p:sp>
        <p:nvSpPr>
          <p:cNvPr id="5" name="Subtitle 2"/>
          <p:cNvSpPr txBox="1">
            <a:spLocks/>
          </p:cNvSpPr>
          <p:nvPr/>
        </p:nvSpPr>
        <p:spPr>
          <a:xfrm>
            <a:off x="457199" y="1757548"/>
            <a:ext cx="3663539" cy="3959964"/>
          </a:xfrm>
          <a:prstGeom prst="rect">
            <a:avLst/>
          </a:prstGeom>
        </p:spPr>
        <p:txBody>
          <a:bodyPr vert="horz" lIns="0" tIns="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spcAft>
                <a:spcPts val="1000"/>
              </a:spcAft>
            </a:pPr>
            <a:r>
              <a:rPr lang="en-US" sz="2200" dirty="0" smtClean="0">
                <a:solidFill>
                  <a:srgbClr val="0C2340"/>
                </a:solidFill>
                <a:latin typeface="Times New Roman"/>
                <a:cs typeface="Times New Roman"/>
              </a:rPr>
              <a:t>All University public areas including buildings, eating areas, grounds, pathways and transport stops will be smoke-free from 25 July 2016.</a:t>
            </a:r>
          </a:p>
          <a:p>
            <a:pPr algn="l">
              <a:spcBef>
                <a:spcPts val="0"/>
              </a:spcBef>
              <a:spcAft>
                <a:spcPts val="1000"/>
              </a:spcAft>
            </a:pPr>
            <a:r>
              <a:rPr lang="en-US" sz="2200" dirty="0" smtClean="0">
                <a:solidFill>
                  <a:srgbClr val="0C2340"/>
                </a:solidFill>
                <a:latin typeface="Times New Roman"/>
                <a:cs typeface="Times New Roman"/>
              </a:rPr>
              <a:t>Please co-operate with this new policy to help make our campus healthier for everyone.</a:t>
            </a:r>
          </a:p>
          <a:p>
            <a:pPr algn="l">
              <a:spcBef>
                <a:spcPts val="0"/>
              </a:spcBef>
              <a:spcAft>
                <a:spcPts val="1000"/>
              </a:spcAft>
            </a:pPr>
            <a:r>
              <a:rPr lang="en-US" sz="2200" dirty="0" smtClean="0">
                <a:solidFill>
                  <a:srgbClr val="0C2340"/>
                </a:solidFill>
                <a:latin typeface="Times New Roman"/>
                <a:cs typeface="Times New Roman"/>
              </a:rPr>
              <a:t>For more information:</a:t>
            </a:r>
          </a:p>
          <a:p>
            <a:pPr algn="l">
              <a:spcBef>
                <a:spcPts val="0"/>
              </a:spcBef>
              <a:spcAft>
                <a:spcPts val="1000"/>
              </a:spcAft>
            </a:pPr>
            <a:r>
              <a:rPr lang="en-US" sz="1600" dirty="0" smtClean="0">
                <a:solidFill>
                  <a:srgbClr val="FF0000"/>
                </a:solidFill>
                <a:cs typeface="Times New Roman"/>
              </a:rPr>
              <a:t>go.uow.edu.au/smoke-free</a:t>
            </a:r>
            <a:r>
              <a:rPr lang="en-US" sz="2200" dirty="0" smtClean="0">
                <a:solidFill>
                  <a:srgbClr val="0C2340"/>
                </a:solidFill>
                <a:latin typeface="Times New Roman"/>
                <a:cs typeface="Times New Roman"/>
              </a:rPr>
              <a:t> </a:t>
            </a:r>
          </a:p>
          <a:p>
            <a:pPr algn="l">
              <a:spcBef>
                <a:spcPts val="0"/>
              </a:spcBef>
            </a:pPr>
            <a:endParaRPr lang="en-US" sz="2000" dirty="0" smtClean="0">
              <a:solidFill>
                <a:srgbClr val="0C2340"/>
              </a:solidFill>
              <a:latin typeface="Times New Roman"/>
              <a:cs typeface="Times New Roman"/>
            </a:endParaRPr>
          </a:p>
          <a:p>
            <a:pPr algn="l">
              <a:spcBef>
                <a:spcPts val="0"/>
              </a:spcBef>
              <a:spcAft>
                <a:spcPts val="1000"/>
              </a:spcAft>
            </a:pPr>
            <a:r>
              <a:rPr lang="en-US" sz="2000" dirty="0" smtClean="0">
                <a:solidFill>
                  <a:srgbClr val="0C2340"/>
                </a:solidFill>
                <a:latin typeface="Times New Roman"/>
                <a:cs typeface="Times New Roman"/>
              </a:rPr>
              <a:t>   </a:t>
            </a:r>
            <a:endParaRPr lang="en-US" sz="2000" dirty="0">
              <a:solidFill>
                <a:srgbClr val="0C2340"/>
              </a:solidFill>
              <a:latin typeface="Times New Roman"/>
              <a:cs typeface="Times New Roman"/>
            </a:endParaRPr>
          </a:p>
          <a:p>
            <a:pPr algn="l">
              <a:spcBef>
                <a:spcPts val="0"/>
              </a:spcBef>
              <a:spcAft>
                <a:spcPts val="1000"/>
              </a:spcAft>
            </a:pPr>
            <a:endParaRPr lang="en-US" sz="2000" dirty="0" smtClean="0">
              <a:solidFill>
                <a:srgbClr val="0C2340"/>
              </a:solidFill>
              <a:latin typeface="Times New Roman"/>
              <a:cs typeface="Times New Roman"/>
            </a:endParaRPr>
          </a:p>
        </p:txBody>
      </p:sp>
      <p:pic>
        <p:nvPicPr>
          <p:cNvPr id="2" name="Picture 2" descr="S:\OHS\Project Development\Smoke-Free Campus\shutterstock_204331126.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00694" y="1911294"/>
            <a:ext cx="4021715" cy="29234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888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77" y="2686074"/>
            <a:ext cx="7772400" cy="1470025"/>
          </a:xfrm>
        </p:spPr>
        <p:txBody>
          <a:bodyPr>
            <a:noAutofit/>
          </a:bodyPr>
          <a:lstStyle/>
          <a:p>
            <a:pPr>
              <a:lnSpc>
                <a:spcPct val="80000"/>
              </a:lnSpc>
            </a:pPr>
            <a:r>
              <a:rPr lang="en-US" sz="3200" spc="-150" dirty="0" smtClean="0">
                <a:solidFill>
                  <a:schemeClr val="bg1"/>
                </a:solidFill>
                <a:latin typeface="Times New Roman"/>
                <a:cs typeface="Times New Roman"/>
              </a:rPr>
              <a:t>For more information: go.uow.edu.au/</a:t>
            </a:r>
            <a:r>
              <a:rPr lang="en-US" sz="3200" spc="-150" dirty="0" err="1" smtClean="0">
                <a:solidFill>
                  <a:schemeClr val="bg1"/>
                </a:solidFill>
                <a:latin typeface="Times New Roman"/>
                <a:cs typeface="Times New Roman"/>
              </a:rPr>
              <a:t>safeatwork</a:t>
            </a:r>
            <a:endParaRPr lang="en-US" sz="3200" spc="-150" dirty="0">
              <a:solidFill>
                <a:schemeClr val="bg1"/>
              </a:solidFill>
              <a:latin typeface="Times New Roman"/>
              <a:cs typeface="Times New Roman"/>
            </a:endParaRPr>
          </a:p>
        </p:txBody>
      </p:sp>
    </p:spTree>
    <p:extLst>
      <p:ext uri="{BB962C8B-B14F-4D97-AF65-F5344CB8AC3E}">
        <p14:creationId xmlns:p14="http://schemas.microsoft.com/office/powerpoint/2010/main" val="411201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Subject Overview</a:t>
            </a:r>
            <a:endParaRPr lang="en-AU" dirty="0"/>
          </a:p>
        </p:txBody>
      </p:sp>
      <p:sp>
        <p:nvSpPr>
          <p:cNvPr id="5" name="Content Placeholder 4"/>
          <p:cNvSpPr>
            <a:spLocks noGrp="1"/>
          </p:cNvSpPr>
          <p:nvPr>
            <p:ph sz="quarter" idx="14"/>
          </p:nvPr>
        </p:nvSpPr>
        <p:spPr/>
        <p:txBody>
          <a:bodyPr/>
          <a:lstStyle/>
          <a:p>
            <a:endParaRPr lang="en-AU"/>
          </a:p>
        </p:txBody>
      </p:sp>
    </p:spTree>
    <p:extLst>
      <p:ext uri="{BB962C8B-B14F-4D97-AF65-F5344CB8AC3E}">
        <p14:creationId xmlns:p14="http://schemas.microsoft.com/office/powerpoint/2010/main" val="229443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AU" dirty="0" smtClean="0"/>
              <a:t>Tutorials --</a:t>
            </a:r>
          </a:p>
          <a:p>
            <a:r>
              <a:rPr lang="en-AU" dirty="0" smtClean="0"/>
              <a:t>More will be available shortly.</a:t>
            </a:r>
            <a:endParaRPr lang="en-AU" dirty="0"/>
          </a:p>
        </p:txBody>
      </p:sp>
      <p:sp>
        <p:nvSpPr>
          <p:cNvPr id="3" name="Content Placeholder 2"/>
          <p:cNvSpPr>
            <a:spLocks noGrp="1"/>
          </p:cNvSpPr>
          <p:nvPr>
            <p:ph sz="quarter" idx="14"/>
          </p:nvPr>
        </p:nvSpPr>
        <p:spPr/>
        <p:txBody>
          <a:bodyPr/>
          <a:lstStyle/>
          <a:p>
            <a:r>
              <a:rPr lang="en-AU" dirty="0" smtClean="0"/>
              <a:t>Start in week 2.</a:t>
            </a:r>
            <a:endParaRPr lang="en-AU" dirty="0"/>
          </a:p>
        </p:txBody>
      </p:sp>
    </p:spTree>
    <p:extLst>
      <p:ext uri="{BB962C8B-B14F-4D97-AF65-F5344CB8AC3E}">
        <p14:creationId xmlns:p14="http://schemas.microsoft.com/office/powerpoint/2010/main" val="398778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Text Book</a:t>
            </a:r>
            <a:endParaRPr lang="en-AU" dirty="0"/>
          </a:p>
        </p:txBody>
      </p:sp>
      <p:sp>
        <p:nvSpPr>
          <p:cNvPr id="7" name="Content Placeholder 6"/>
          <p:cNvSpPr>
            <a:spLocks noGrp="1"/>
          </p:cNvSpPr>
          <p:nvPr>
            <p:ph sz="half" idx="1"/>
          </p:nvPr>
        </p:nvSpPr>
        <p:spPr>
          <a:xfrm>
            <a:off x="457200" y="2480831"/>
            <a:ext cx="5018891" cy="3085523"/>
          </a:xfrm>
        </p:spPr>
        <p:txBody>
          <a:bodyPr/>
          <a:lstStyle/>
          <a:p>
            <a:pPr marL="0" indent="0">
              <a:buNone/>
            </a:pPr>
            <a:r>
              <a:rPr lang="en-AU" sz="2400" dirty="0" err="1"/>
              <a:t>Preece</a:t>
            </a:r>
            <a:r>
              <a:rPr lang="en-AU" sz="2400" dirty="0"/>
              <a:t>, J., Rogers, Y. &amp; Sharp, H. (2015). </a:t>
            </a:r>
            <a:r>
              <a:rPr lang="en-AU" sz="2400" i="1" dirty="0"/>
              <a:t>Interaction Design: Beyond Human-computer Interaction (4</a:t>
            </a:r>
            <a:r>
              <a:rPr lang="en-AU" sz="2400" i="1" baseline="30000" dirty="0"/>
              <a:t>th</a:t>
            </a:r>
            <a:r>
              <a:rPr lang="en-AU" sz="2400" i="1" dirty="0"/>
              <a:t> Edition). </a:t>
            </a:r>
            <a:r>
              <a:rPr lang="en-AU" sz="2400" dirty="0"/>
              <a:t>Wiley.</a:t>
            </a:r>
            <a:endParaRPr lang="en-US" sz="2400" dirty="0"/>
          </a:p>
          <a:p>
            <a:endParaRPr lang="en-AU" dirty="0"/>
          </a:p>
        </p:txBody>
      </p:sp>
      <p:pic>
        <p:nvPicPr>
          <p:cNvPr id="8"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460" y="1257789"/>
            <a:ext cx="285750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34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Other Resources</a:t>
            </a:r>
            <a:endParaRPr lang="en-AU" dirty="0"/>
          </a:p>
        </p:txBody>
      </p:sp>
      <p:sp>
        <p:nvSpPr>
          <p:cNvPr id="3" name="Content Placeholder 2"/>
          <p:cNvSpPr>
            <a:spLocks noGrp="1"/>
          </p:cNvSpPr>
          <p:nvPr>
            <p:ph sz="half" idx="1"/>
          </p:nvPr>
        </p:nvSpPr>
        <p:spPr/>
        <p:txBody>
          <a:bodyPr/>
          <a:lstStyle/>
          <a:p>
            <a:r>
              <a:rPr lang="en-AU" dirty="0" smtClean="0"/>
              <a:t>Documents listed on Moodle</a:t>
            </a:r>
          </a:p>
          <a:p>
            <a:r>
              <a:rPr lang="en-AU" dirty="0" smtClean="0"/>
              <a:t>Library books and </a:t>
            </a:r>
            <a:r>
              <a:rPr lang="en-AU" dirty="0" err="1" smtClean="0"/>
              <a:t>ebooks</a:t>
            </a:r>
            <a:endParaRPr lang="en-AU" dirty="0" smtClean="0"/>
          </a:p>
          <a:p>
            <a:r>
              <a:rPr lang="en-AU" dirty="0" smtClean="0"/>
              <a:t>Web Sites</a:t>
            </a:r>
          </a:p>
          <a:p>
            <a:r>
              <a:rPr lang="en-AU" dirty="0" smtClean="0"/>
              <a:t>Standards </a:t>
            </a:r>
            <a:endParaRPr lang="en-AU" dirty="0"/>
          </a:p>
        </p:txBody>
      </p:sp>
    </p:spTree>
    <p:extLst>
      <p:ext uri="{BB962C8B-B14F-4D97-AF65-F5344CB8AC3E}">
        <p14:creationId xmlns:p14="http://schemas.microsoft.com/office/powerpoint/2010/main" val="2376684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sz="quarter" idx="13"/>
          </p:nvPr>
        </p:nvSpPr>
        <p:spPr/>
        <p:txBody>
          <a:bodyPr>
            <a:normAutofit/>
          </a:bodyPr>
          <a:lstStyle/>
          <a:p>
            <a:r>
              <a:rPr lang="en-US" sz="4600" dirty="0" smtClean="0"/>
              <a:t>Dr. Mark Freeman</a:t>
            </a:r>
          </a:p>
        </p:txBody>
      </p:sp>
      <p:sp>
        <p:nvSpPr>
          <p:cNvPr id="5" name="Content Placeholder 4"/>
          <p:cNvSpPr>
            <a:spLocks noGrp="1"/>
          </p:cNvSpPr>
          <p:nvPr>
            <p:ph sz="quarter" idx="14"/>
          </p:nvPr>
        </p:nvSpPr>
        <p:spPr>
          <a:xfrm>
            <a:off x="292969" y="4642879"/>
            <a:ext cx="6253109" cy="1690507"/>
          </a:xfrm>
        </p:spPr>
        <p:txBody>
          <a:bodyPr/>
          <a:lstStyle/>
          <a:p>
            <a:r>
              <a:rPr lang="en-US" dirty="0"/>
              <a:t>School of Computing and Information Technology</a:t>
            </a:r>
          </a:p>
          <a:p>
            <a:r>
              <a:rPr lang="en-US" dirty="0"/>
              <a:t>Faculty of Engineering and Information Sciences</a:t>
            </a:r>
          </a:p>
          <a:p>
            <a:endParaRPr lang="en-AU" dirty="0"/>
          </a:p>
        </p:txBody>
      </p:sp>
      <p:sp>
        <p:nvSpPr>
          <p:cNvPr id="4" name="TextBox 3"/>
          <p:cNvSpPr txBox="1"/>
          <p:nvPr/>
        </p:nvSpPr>
        <p:spPr>
          <a:xfrm>
            <a:off x="3072190" y="17175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544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Assessment Schedule</a:t>
            </a:r>
            <a:endParaRPr lang="en-AU"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605802574"/>
              </p:ext>
            </p:extLst>
          </p:nvPr>
        </p:nvGraphicFramePr>
        <p:xfrm>
          <a:off x="98966" y="956740"/>
          <a:ext cx="9012047" cy="5929104"/>
        </p:xfrm>
        <a:graphic>
          <a:graphicData uri="http://schemas.openxmlformats.org/drawingml/2006/table">
            <a:tbl>
              <a:tblPr firstRow="1" bandRow="1">
                <a:tableStyleId>{5C22544A-7EE6-4342-B048-85BDC9FD1C3A}</a:tableStyleId>
              </a:tblPr>
              <a:tblGrid>
                <a:gridCol w="2729258"/>
                <a:gridCol w="1153982"/>
                <a:gridCol w="1410081"/>
                <a:gridCol w="3718726"/>
              </a:tblGrid>
              <a:tr h="722257">
                <a:tc>
                  <a:txBody>
                    <a:bodyPr/>
                    <a:lstStyle/>
                    <a:p>
                      <a:pPr>
                        <a:lnSpc>
                          <a:spcPct val="115000"/>
                        </a:lnSpc>
                        <a:spcAft>
                          <a:spcPts val="0"/>
                        </a:spcAft>
                      </a:pPr>
                      <a:r>
                        <a:rPr lang="en-AU" sz="1800" b="0" i="0" dirty="0" smtClean="0">
                          <a:effectLst/>
                          <a:latin typeface="+mn-lt"/>
                          <a:ea typeface="Times New Roman"/>
                          <a:cs typeface="Times New Roman"/>
                        </a:rPr>
                        <a:t>ASSESSMENT</a:t>
                      </a:r>
                      <a:endParaRPr lang="en-US" sz="1800" b="0" i="0" dirty="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dirty="0" smtClean="0">
                          <a:effectLst/>
                          <a:latin typeface="+mn-lt"/>
                          <a:ea typeface="Times New Roman"/>
                          <a:cs typeface="Times New Roman"/>
                        </a:rPr>
                        <a:t>%</a:t>
                      </a:r>
                      <a:endParaRPr lang="en-US" sz="1800" b="0" i="0" dirty="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GROUP/</a:t>
                      </a:r>
                      <a:br>
                        <a:rPr lang="en-AU" sz="1800" b="0" i="0">
                          <a:effectLst/>
                          <a:latin typeface="+mn-lt"/>
                          <a:ea typeface="Times New Roman"/>
                          <a:cs typeface="Times New Roman"/>
                        </a:rPr>
                      </a:br>
                      <a:r>
                        <a:rPr lang="en-AU" sz="1800" b="0" i="0">
                          <a:effectLst/>
                          <a:latin typeface="+mn-lt"/>
                          <a:ea typeface="Times New Roman"/>
                          <a:cs typeface="Times New Roman"/>
                        </a:rPr>
                        <a:t>INDIVIDUAL</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DUE DATE</a:t>
                      </a:r>
                      <a:endParaRPr lang="en-US" sz="1800" b="0" i="0">
                        <a:effectLst/>
                        <a:latin typeface="+mn-lt"/>
                        <a:ea typeface="宋体"/>
                        <a:cs typeface="Times New Roman"/>
                      </a:endParaRPr>
                    </a:p>
                  </a:txBody>
                  <a:tcPr marL="19050" marR="19050" marT="19050" marB="19050" anchor="ctr"/>
                </a:tc>
              </a:tr>
              <a:tr h="949299">
                <a:tc>
                  <a:txBody>
                    <a:bodyPr/>
                    <a:lstStyle/>
                    <a:p>
                      <a:pPr>
                        <a:lnSpc>
                          <a:spcPct val="115000"/>
                        </a:lnSpc>
                        <a:spcAft>
                          <a:spcPts val="0"/>
                        </a:spcAft>
                      </a:pPr>
                      <a:r>
                        <a:rPr lang="en-AU" sz="1800" b="0" i="0">
                          <a:effectLst/>
                          <a:latin typeface="+mn-lt"/>
                          <a:ea typeface="Times New Roman"/>
                          <a:cs typeface="Times New Roman"/>
                        </a:rPr>
                        <a:t>Individual Quizzes</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dirty="0">
                          <a:effectLst/>
                          <a:latin typeface="+mn-lt"/>
                          <a:ea typeface="Times New Roman"/>
                          <a:cs typeface="Times New Roman"/>
                        </a:rPr>
                        <a:t>10% </a:t>
                      </a:r>
                      <a:r>
                        <a:rPr lang="en-AU" sz="1800" b="0" i="0" dirty="0" smtClean="0">
                          <a:effectLst/>
                          <a:latin typeface="+mn-lt"/>
                          <a:ea typeface="Times New Roman"/>
                          <a:cs typeface="Times New Roman"/>
                        </a:rPr>
                        <a:t/>
                      </a:r>
                      <a:br>
                        <a:rPr lang="en-AU" sz="1800" b="0" i="0" dirty="0" smtClean="0">
                          <a:effectLst/>
                          <a:latin typeface="+mn-lt"/>
                          <a:ea typeface="Times New Roman"/>
                          <a:cs typeface="Times New Roman"/>
                        </a:rPr>
                      </a:br>
                      <a:r>
                        <a:rPr lang="en-AU" sz="1800" b="0" i="0" dirty="0" smtClean="0">
                          <a:effectLst/>
                          <a:latin typeface="+mn-lt"/>
                          <a:ea typeface="Times New Roman"/>
                          <a:cs typeface="Times New Roman"/>
                        </a:rPr>
                        <a:t>(</a:t>
                      </a:r>
                      <a:r>
                        <a:rPr lang="en-AU" sz="1800" b="0" i="0" dirty="0">
                          <a:effectLst/>
                          <a:latin typeface="+mn-lt"/>
                          <a:ea typeface="Times New Roman"/>
                          <a:cs typeface="Times New Roman"/>
                        </a:rPr>
                        <a:t>5% each)</a:t>
                      </a:r>
                      <a:endParaRPr lang="en-US" sz="1800" b="0" i="0" dirty="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Individual</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1000"/>
                        </a:spcAft>
                      </a:pPr>
                      <a:r>
                        <a:rPr lang="en-AU" sz="1800" b="0" i="0">
                          <a:effectLst/>
                          <a:latin typeface="+mn-lt"/>
                          <a:ea typeface="Times New Roman"/>
                          <a:cs typeface="Times New Roman"/>
                        </a:rPr>
                        <a:t>Completed on eLearning by Friday weeks 3 &amp; 9 (at 1700hrs)</a:t>
                      </a:r>
                      <a:endParaRPr lang="en-US" sz="1800" b="0" i="0">
                        <a:effectLst/>
                        <a:latin typeface="+mn-lt"/>
                        <a:ea typeface="宋体"/>
                        <a:cs typeface="Times New Roman"/>
                      </a:endParaRPr>
                    </a:p>
                  </a:txBody>
                  <a:tcPr marL="19050" marR="19050" marT="19050" marB="19050" anchor="ctr"/>
                </a:tc>
              </a:tr>
              <a:tr h="1223504">
                <a:tc>
                  <a:txBody>
                    <a:bodyPr/>
                    <a:lstStyle/>
                    <a:p>
                      <a:pPr>
                        <a:lnSpc>
                          <a:spcPct val="115000"/>
                        </a:lnSpc>
                        <a:spcAft>
                          <a:spcPts val="1000"/>
                        </a:spcAft>
                      </a:pPr>
                      <a:r>
                        <a:rPr lang="en-AU" sz="1800" b="0" i="0">
                          <a:effectLst/>
                          <a:latin typeface="+mn-lt"/>
                          <a:ea typeface="Times New Roman"/>
                          <a:cs typeface="Times New Roman"/>
                        </a:rPr>
                        <a:t>Group Project - Part A</a:t>
                      </a:r>
                      <a:endParaRPr lang="en-US" sz="1800" b="0" i="0">
                        <a:effectLst/>
                        <a:latin typeface="+mn-lt"/>
                        <a:ea typeface="宋体"/>
                        <a:cs typeface="Times New Roman"/>
                      </a:endParaRPr>
                    </a:p>
                    <a:p>
                      <a:pPr>
                        <a:lnSpc>
                          <a:spcPct val="115000"/>
                        </a:lnSpc>
                        <a:spcAft>
                          <a:spcPts val="1000"/>
                        </a:spcAft>
                      </a:pPr>
                      <a:r>
                        <a:rPr lang="en-AU" sz="1800" b="0" i="0">
                          <a:effectLst/>
                          <a:latin typeface="+mn-lt"/>
                          <a:ea typeface="Times New Roman"/>
                          <a:cs typeface="Times New Roman"/>
                        </a:rPr>
                        <a:t>- User data gathering</a:t>
                      </a:r>
                      <a:endParaRPr lang="en-US" sz="1800" b="0" i="0">
                        <a:effectLst/>
                        <a:latin typeface="+mn-lt"/>
                        <a:ea typeface="宋体"/>
                        <a:cs typeface="Times New Roman"/>
                      </a:endParaRPr>
                    </a:p>
                    <a:p>
                      <a:pPr>
                        <a:lnSpc>
                          <a:spcPct val="115000"/>
                        </a:lnSpc>
                        <a:spcAft>
                          <a:spcPts val="1000"/>
                        </a:spcAft>
                      </a:pPr>
                      <a:r>
                        <a:rPr lang="en-AU" sz="1800" b="0" i="0">
                          <a:effectLst/>
                          <a:latin typeface="+mn-lt"/>
                          <a:ea typeface="Times New Roman"/>
                          <a:cs typeface="Times New Roman"/>
                        </a:rPr>
                        <a:t>- Requirements identification</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10%</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dirty="0">
                          <a:effectLst/>
                          <a:latin typeface="+mn-lt"/>
                          <a:ea typeface="Times New Roman"/>
                          <a:cs typeface="Times New Roman"/>
                        </a:rPr>
                        <a:t>Group</a:t>
                      </a:r>
                      <a:endParaRPr lang="en-US" sz="1800" b="0" i="0" dirty="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Friday 16 September (submit to eLearning at 1700hrs)</a:t>
                      </a:r>
                      <a:endParaRPr lang="en-US" sz="1800" b="0" i="0">
                        <a:effectLst/>
                        <a:latin typeface="+mn-lt"/>
                        <a:ea typeface="宋体"/>
                        <a:cs typeface="Times New Roman"/>
                      </a:endParaRPr>
                    </a:p>
                  </a:txBody>
                  <a:tcPr marL="19050" marR="19050" marT="19050" marB="19050" anchor="ctr"/>
                </a:tc>
              </a:tr>
              <a:tr h="996462">
                <a:tc>
                  <a:txBody>
                    <a:bodyPr/>
                    <a:lstStyle/>
                    <a:p>
                      <a:pPr>
                        <a:lnSpc>
                          <a:spcPct val="115000"/>
                        </a:lnSpc>
                        <a:spcAft>
                          <a:spcPts val="1000"/>
                        </a:spcAft>
                      </a:pPr>
                      <a:r>
                        <a:rPr lang="en-AU" sz="1800" b="0" i="0">
                          <a:effectLst/>
                          <a:latin typeface="+mn-lt"/>
                          <a:ea typeface="Times New Roman"/>
                          <a:cs typeface="Times New Roman"/>
                        </a:rPr>
                        <a:t>Group Project - Part B</a:t>
                      </a:r>
                      <a:endParaRPr lang="en-US" sz="1800" b="0" i="0">
                        <a:effectLst/>
                        <a:latin typeface="+mn-lt"/>
                        <a:ea typeface="宋体"/>
                        <a:cs typeface="Times New Roman"/>
                      </a:endParaRPr>
                    </a:p>
                    <a:p>
                      <a:pPr>
                        <a:lnSpc>
                          <a:spcPct val="115000"/>
                        </a:lnSpc>
                        <a:spcAft>
                          <a:spcPts val="1000"/>
                        </a:spcAft>
                      </a:pPr>
                      <a:r>
                        <a:rPr lang="en-AU" sz="1800" b="0" i="0">
                          <a:effectLst/>
                          <a:latin typeface="+mn-lt"/>
                          <a:ea typeface="Times New Roman"/>
                          <a:cs typeface="Times New Roman"/>
                        </a:rPr>
                        <a:t>- Prototyping</a:t>
                      </a:r>
                      <a:endParaRPr lang="en-US" sz="1800" b="0" i="0">
                        <a:effectLst/>
                        <a:latin typeface="+mn-lt"/>
                        <a:ea typeface="宋体"/>
                        <a:cs typeface="Times New Roman"/>
                      </a:endParaRPr>
                    </a:p>
                    <a:p>
                      <a:pPr>
                        <a:lnSpc>
                          <a:spcPct val="115000"/>
                        </a:lnSpc>
                        <a:spcAft>
                          <a:spcPts val="1000"/>
                        </a:spcAft>
                      </a:pPr>
                      <a:r>
                        <a:rPr lang="en-AU" sz="1800" b="0" i="0">
                          <a:effectLst/>
                          <a:latin typeface="+mn-lt"/>
                          <a:ea typeface="Times New Roman"/>
                          <a:cs typeface="Times New Roman"/>
                        </a:rPr>
                        <a:t>- Development</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20%</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dirty="0">
                          <a:effectLst/>
                          <a:latin typeface="+mn-lt"/>
                          <a:ea typeface="Times New Roman"/>
                          <a:cs typeface="Times New Roman"/>
                        </a:rPr>
                        <a:t>Group</a:t>
                      </a:r>
                      <a:endParaRPr lang="en-US" sz="1800" b="0" i="0" dirty="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Friday 14 October (submit to eLearning at 1700hrs)</a:t>
                      </a:r>
                      <a:endParaRPr lang="en-US" sz="1800" b="0" i="0">
                        <a:effectLst/>
                        <a:latin typeface="+mn-lt"/>
                        <a:ea typeface="宋体"/>
                        <a:cs typeface="Times New Roman"/>
                      </a:endParaRPr>
                    </a:p>
                  </a:txBody>
                  <a:tcPr marL="19050" marR="19050" marT="19050" marB="19050" anchor="ctr"/>
                </a:tc>
              </a:tr>
              <a:tr h="632318">
                <a:tc>
                  <a:txBody>
                    <a:bodyPr/>
                    <a:lstStyle/>
                    <a:p>
                      <a:pPr>
                        <a:lnSpc>
                          <a:spcPct val="115000"/>
                        </a:lnSpc>
                        <a:spcAft>
                          <a:spcPts val="1000"/>
                        </a:spcAft>
                      </a:pPr>
                      <a:r>
                        <a:rPr lang="en-AU" sz="1800" b="0" i="0">
                          <a:effectLst/>
                          <a:latin typeface="+mn-lt"/>
                          <a:ea typeface="Times New Roman"/>
                          <a:cs typeface="Times New Roman"/>
                        </a:rPr>
                        <a:t>Group Project - Part C</a:t>
                      </a:r>
                      <a:endParaRPr lang="en-US" sz="1800" b="0" i="0">
                        <a:effectLst/>
                        <a:latin typeface="+mn-lt"/>
                        <a:ea typeface="宋体"/>
                        <a:cs typeface="Times New Roman"/>
                      </a:endParaRPr>
                    </a:p>
                    <a:p>
                      <a:pPr>
                        <a:lnSpc>
                          <a:spcPct val="115000"/>
                        </a:lnSpc>
                        <a:spcAft>
                          <a:spcPts val="1000"/>
                        </a:spcAft>
                      </a:pPr>
                      <a:r>
                        <a:rPr lang="en-AU" sz="1800" b="0" i="0">
                          <a:effectLst/>
                          <a:latin typeface="+mn-lt"/>
                          <a:ea typeface="Times New Roman"/>
                          <a:cs typeface="Times New Roman"/>
                        </a:rPr>
                        <a:t>- Presentation</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10%</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Group</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Conducted in Tutorials Weeks 12 &amp; 13</a:t>
                      </a:r>
                      <a:endParaRPr lang="en-US" sz="1800" b="0" i="0">
                        <a:effectLst/>
                        <a:latin typeface="+mn-lt"/>
                        <a:ea typeface="宋体"/>
                        <a:cs typeface="Times New Roman"/>
                      </a:endParaRPr>
                    </a:p>
                  </a:txBody>
                  <a:tcPr marL="19050" marR="19050" marT="19050" marB="19050" anchor="ctr"/>
                </a:tc>
              </a:tr>
              <a:tr h="495215">
                <a:tc>
                  <a:txBody>
                    <a:bodyPr/>
                    <a:lstStyle/>
                    <a:p>
                      <a:pPr>
                        <a:lnSpc>
                          <a:spcPct val="115000"/>
                        </a:lnSpc>
                        <a:spcAft>
                          <a:spcPts val="0"/>
                        </a:spcAft>
                      </a:pPr>
                      <a:r>
                        <a:rPr lang="en-AU" sz="1800" b="0" i="0">
                          <a:effectLst/>
                          <a:latin typeface="+mn-lt"/>
                          <a:ea typeface="Times New Roman"/>
                          <a:cs typeface="Times New Roman"/>
                        </a:rPr>
                        <a:t>Final Examination</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50%</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a:effectLst/>
                          <a:latin typeface="+mn-lt"/>
                          <a:ea typeface="Times New Roman"/>
                          <a:cs typeface="Times New Roman"/>
                        </a:rPr>
                        <a:t>Individual</a:t>
                      </a:r>
                      <a:endParaRPr lang="en-US" sz="1800" b="0" i="0">
                        <a:effectLst/>
                        <a:latin typeface="+mn-lt"/>
                        <a:ea typeface="宋体"/>
                        <a:cs typeface="Times New Roman"/>
                      </a:endParaRPr>
                    </a:p>
                  </a:txBody>
                  <a:tcPr marL="19050" marR="19050" marT="19050" marB="19050" anchor="ctr"/>
                </a:tc>
                <a:tc>
                  <a:txBody>
                    <a:bodyPr/>
                    <a:lstStyle/>
                    <a:p>
                      <a:pPr>
                        <a:lnSpc>
                          <a:spcPct val="115000"/>
                        </a:lnSpc>
                        <a:spcAft>
                          <a:spcPts val="0"/>
                        </a:spcAft>
                      </a:pPr>
                      <a:r>
                        <a:rPr lang="en-AU" sz="1800" b="0" i="0" dirty="0">
                          <a:effectLst/>
                          <a:latin typeface="+mn-lt"/>
                          <a:ea typeface="Times New Roman"/>
                          <a:cs typeface="Times New Roman"/>
                        </a:rPr>
                        <a:t>During University examination period</a:t>
                      </a:r>
                      <a:endParaRPr lang="en-US" sz="1800" b="0" i="0" dirty="0">
                        <a:effectLst/>
                        <a:latin typeface="+mn-lt"/>
                        <a:ea typeface="宋体"/>
                        <a:cs typeface="Times New Roman"/>
                      </a:endParaRPr>
                    </a:p>
                  </a:txBody>
                  <a:tcPr marL="19050" marR="19050" marT="19050" marB="19050" anchor="ctr"/>
                </a:tc>
              </a:tr>
            </a:tbl>
          </a:graphicData>
        </a:graphic>
      </p:graphicFrame>
    </p:spTree>
    <p:extLst>
      <p:ext uri="{BB962C8B-B14F-4D97-AF65-F5344CB8AC3E}">
        <p14:creationId xmlns:p14="http://schemas.microsoft.com/office/powerpoint/2010/main" val="813809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Individual </a:t>
            </a:r>
            <a:r>
              <a:rPr lang="en-AU" b="1" dirty="0" smtClean="0"/>
              <a:t>Quizzes</a:t>
            </a:r>
            <a:endParaRPr lang="en-AU" dirty="0"/>
          </a:p>
        </p:txBody>
      </p:sp>
      <p:sp>
        <p:nvSpPr>
          <p:cNvPr id="3" name="Content Placeholder 2"/>
          <p:cNvSpPr>
            <a:spLocks noGrp="1"/>
          </p:cNvSpPr>
          <p:nvPr>
            <p:ph sz="half" idx="1"/>
          </p:nvPr>
        </p:nvSpPr>
        <p:spPr/>
        <p:txBody>
          <a:bodyPr/>
          <a:lstStyle/>
          <a:p>
            <a:pPr lvl="0"/>
            <a:r>
              <a:rPr lang="en-AU" dirty="0" smtClean="0"/>
              <a:t>Quizzes </a:t>
            </a:r>
            <a:r>
              <a:rPr lang="en-AU" dirty="0"/>
              <a:t>will be conducted online and due on Friday at 1700hrs of weeks 3 &amp; 9.</a:t>
            </a:r>
            <a:endParaRPr lang="en-US" dirty="0"/>
          </a:p>
          <a:p>
            <a:pPr lvl="0"/>
            <a:r>
              <a:rPr lang="en-AU" dirty="0"/>
              <a:t>The quizzes test your knowledge and understanding of the material presented in the subject.</a:t>
            </a:r>
            <a:endParaRPr lang="en-US" dirty="0"/>
          </a:p>
          <a:p>
            <a:endParaRPr lang="en-AU" dirty="0"/>
          </a:p>
        </p:txBody>
      </p:sp>
    </p:spTree>
    <p:extLst>
      <p:ext uri="{BB962C8B-B14F-4D97-AF65-F5344CB8AC3E}">
        <p14:creationId xmlns:p14="http://schemas.microsoft.com/office/powerpoint/2010/main" val="3478074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Group project</a:t>
            </a:r>
            <a:endParaRPr lang="en-AU" dirty="0"/>
          </a:p>
        </p:txBody>
      </p:sp>
      <p:sp>
        <p:nvSpPr>
          <p:cNvPr id="3" name="Content Placeholder 2"/>
          <p:cNvSpPr>
            <a:spLocks noGrp="1"/>
          </p:cNvSpPr>
          <p:nvPr>
            <p:ph sz="half" idx="1"/>
          </p:nvPr>
        </p:nvSpPr>
        <p:spPr/>
        <p:txBody>
          <a:bodyPr>
            <a:normAutofit fontScale="92500" lnSpcReduction="20000"/>
          </a:bodyPr>
          <a:lstStyle/>
          <a:p>
            <a:pPr lvl="0"/>
            <a:r>
              <a:rPr lang="en-AU" smtClean="0"/>
              <a:t>In groups of 4-5 students you will be given an open complex information systems problem.</a:t>
            </a:r>
            <a:endParaRPr lang="en-US" smtClean="0"/>
          </a:p>
          <a:p>
            <a:pPr lvl="0"/>
            <a:r>
              <a:rPr lang="en-AU" smtClean="0"/>
              <a:t>You will initially need to perform user data gathering, elicitation and analysis [Part A]; then based on feedback develop a system design, prototyping and mock-ups of how users would interact with the system [Part B]. You will then present your solution to the class [Part C].</a:t>
            </a:r>
            <a:endParaRPr lang="en-US" smtClean="0"/>
          </a:p>
          <a:p>
            <a:pPr lvl="0"/>
            <a:r>
              <a:rPr lang="en-AU" smtClean="0"/>
              <a:t>Assessment for the project is based on the argument(s) developed and sustained for your system, the quality of the research used to support the system developed, the ability to interpret what you have researched and the fluency of your written report.</a:t>
            </a:r>
            <a:endParaRPr lang="en-US" smtClean="0"/>
          </a:p>
          <a:p>
            <a:pPr lvl="0"/>
            <a:r>
              <a:rPr lang="en-AU" smtClean="0"/>
              <a:t>You will be required to review each group members' performance  through both self- and peer- assessment). The subject coordinator will use this information to gain an understanding of individual participation and group contribution towards the project. This will also be used in determining individual marks for the group project (members will not necessarily be given the same marks).</a:t>
            </a:r>
            <a:endParaRPr lang="en-US" smtClean="0"/>
          </a:p>
          <a:p>
            <a:endParaRPr lang="en-AU" dirty="0"/>
          </a:p>
        </p:txBody>
      </p:sp>
    </p:spTree>
    <p:extLst>
      <p:ext uri="{BB962C8B-B14F-4D97-AF65-F5344CB8AC3E}">
        <p14:creationId xmlns:p14="http://schemas.microsoft.com/office/powerpoint/2010/main" val="131256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Final </a:t>
            </a:r>
            <a:r>
              <a:rPr lang="en-AU" b="1" dirty="0" smtClean="0"/>
              <a:t>examination</a:t>
            </a:r>
            <a:endParaRPr lang="en-AU" dirty="0"/>
          </a:p>
        </p:txBody>
      </p:sp>
      <p:sp>
        <p:nvSpPr>
          <p:cNvPr id="3" name="Content Placeholder 2"/>
          <p:cNvSpPr>
            <a:spLocks noGrp="1"/>
          </p:cNvSpPr>
          <p:nvPr>
            <p:ph sz="half" idx="1"/>
          </p:nvPr>
        </p:nvSpPr>
        <p:spPr/>
        <p:txBody>
          <a:bodyPr/>
          <a:lstStyle/>
          <a:p>
            <a:pPr lvl="0"/>
            <a:r>
              <a:rPr lang="en-AU" dirty="0" smtClean="0"/>
              <a:t>The </a:t>
            </a:r>
            <a:r>
              <a:rPr lang="en-AU" dirty="0"/>
              <a:t>final examination tests your knowledge and understanding of all material presented in this subject.</a:t>
            </a:r>
            <a:endParaRPr lang="en-US" dirty="0"/>
          </a:p>
          <a:p>
            <a:endParaRPr lang="en-AU" dirty="0"/>
          </a:p>
        </p:txBody>
      </p:sp>
    </p:spTree>
    <p:extLst>
      <p:ext uri="{BB962C8B-B14F-4D97-AF65-F5344CB8AC3E}">
        <p14:creationId xmlns:p14="http://schemas.microsoft.com/office/powerpoint/2010/main" val="42521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Electronic Submission of Assessment Items</a:t>
            </a:r>
            <a:endParaRPr lang="en-AU" dirty="0"/>
          </a:p>
        </p:txBody>
      </p:sp>
      <p:sp>
        <p:nvSpPr>
          <p:cNvPr id="3" name="Content Placeholder 2"/>
          <p:cNvSpPr>
            <a:spLocks noGrp="1"/>
          </p:cNvSpPr>
          <p:nvPr>
            <p:ph sz="half" idx="1"/>
          </p:nvPr>
        </p:nvSpPr>
        <p:spPr/>
        <p:txBody>
          <a:bodyPr>
            <a:normAutofit lnSpcReduction="10000"/>
          </a:bodyPr>
          <a:lstStyle/>
          <a:p>
            <a:pPr marL="0" indent="0">
              <a:buNone/>
            </a:pPr>
            <a:r>
              <a:rPr lang="en-AU" dirty="0" smtClean="0"/>
              <a:t>Unless otherwise notified by the subject coordinator, all written assignments must be submitted electronically.</a:t>
            </a:r>
            <a:endParaRPr lang="en-US" dirty="0" smtClean="0"/>
          </a:p>
          <a:p>
            <a:pPr marL="0" indent="0">
              <a:buNone/>
            </a:pPr>
            <a:endParaRPr lang="en-AU" dirty="0" smtClean="0"/>
          </a:p>
          <a:p>
            <a:pPr marL="0" indent="0">
              <a:buNone/>
            </a:pPr>
            <a:r>
              <a:rPr lang="en-AU" b="1" dirty="0" smtClean="0"/>
              <a:t>Assessment General: </a:t>
            </a:r>
            <a:endParaRPr lang="en-US" b="1" dirty="0" smtClean="0"/>
          </a:p>
          <a:p>
            <a:pPr lvl="0"/>
            <a:r>
              <a:rPr lang="en-AU" dirty="0" smtClean="0"/>
              <a:t>Submission of assessment items via email will not be accepted.</a:t>
            </a:r>
            <a:endParaRPr lang="en-US" dirty="0" smtClean="0"/>
          </a:p>
          <a:p>
            <a:pPr lvl="0"/>
            <a:r>
              <a:rPr lang="en-AU" dirty="0" smtClean="0"/>
              <a:t>Students must keep an electronic copy of all work/assignments handed in.</a:t>
            </a:r>
          </a:p>
          <a:p>
            <a:pPr lvl="0"/>
            <a:endParaRPr lang="en-AU" dirty="0"/>
          </a:p>
          <a:p>
            <a:pPr marL="0" indent="0">
              <a:buNone/>
            </a:pPr>
            <a:r>
              <a:rPr lang="en-AU" b="1" dirty="0"/>
              <a:t>Technical </a:t>
            </a:r>
            <a:r>
              <a:rPr lang="en-AU" b="1" dirty="0" smtClean="0"/>
              <a:t>Fail</a:t>
            </a:r>
            <a:endParaRPr lang="en-AU" dirty="0"/>
          </a:p>
          <a:p>
            <a:r>
              <a:rPr lang="en-AU" dirty="0" smtClean="0"/>
              <a:t>To </a:t>
            </a:r>
            <a:r>
              <a:rPr lang="en-AU" dirty="0"/>
              <a:t>be eligible for a Pass in this subject a student must achieve a mark of at least 40% in the Final Exam. Students who fail to achieve this minimum mark &amp; would have otherwise passed may be given a TF (Technical Fail) for this subject</a:t>
            </a:r>
            <a:r>
              <a:rPr lang="en-AU" dirty="0" smtClean="0"/>
              <a:t>.</a:t>
            </a:r>
            <a:endParaRPr lang="en-US" dirty="0" smtClean="0"/>
          </a:p>
        </p:txBody>
      </p:sp>
    </p:spTree>
    <p:extLst>
      <p:ext uri="{BB962C8B-B14F-4D97-AF65-F5344CB8AC3E}">
        <p14:creationId xmlns:p14="http://schemas.microsoft.com/office/powerpoint/2010/main" val="4067454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Procedure for the return of assessment </a:t>
            </a:r>
            <a:r>
              <a:rPr lang="en-AU" dirty="0" smtClean="0"/>
              <a:t>items</a:t>
            </a:r>
            <a:endParaRPr lang="en-AU" dirty="0"/>
          </a:p>
        </p:txBody>
      </p:sp>
      <p:sp>
        <p:nvSpPr>
          <p:cNvPr id="3" name="Content Placeholder 2"/>
          <p:cNvSpPr>
            <a:spLocks noGrp="1"/>
          </p:cNvSpPr>
          <p:nvPr>
            <p:ph sz="half" idx="1"/>
          </p:nvPr>
        </p:nvSpPr>
        <p:spPr/>
        <p:txBody>
          <a:bodyPr/>
          <a:lstStyle/>
          <a:p>
            <a:pPr lvl="0"/>
            <a:r>
              <a:rPr lang="en-AU" dirty="0" smtClean="0"/>
              <a:t>All </a:t>
            </a:r>
            <a:r>
              <a:rPr lang="en-AU" dirty="0"/>
              <a:t>assignments will be returned within 2 weeks of their submission.</a:t>
            </a:r>
            <a:endParaRPr lang="en-US" dirty="0"/>
          </a:p>
          <a:p>
            <a:pPr lvl="0"/>
            <a:r>
              <a:rPr lang="en-AU" dirty="0"/>
              <a:t>Electronic assessment items will be returned electronically with feedback via eLearning.</a:t>
            </a:r>
            <a:endParaRPr lang="en-US" dirty="0"/>
          </a:p>
          <a:p>
            <a:pPr marL="0" indent="0">
              <a:buNone/>
            </a:pPr>
            <a:endParaRPr lang="en-AU" b="1" dirty="0" smtClean="0"/>
          </a:p>
          <a:p>
            <a:pPr marL="0" indent="0">
              <a:buNone/>
            </a:pPr>
            <a:r>
              <a:rPr lang="en-AU" b="1" dirty="0" smtClean="0"/>
              <a:t>Penalties </a:t>
            </a:r>
            <a:r>
              <a:rPr lang="en-AU" b="1" dirty="0"/>
              <a:t>for late submission of assessment items: </a:t>
            </a:r>
            <a:endParaRPr lang="en-US" b="1" dirty="0"/>
          </a:p>
          <a:p>
            <a:r>
              <a:rPr lang="en-AU" dirty="0"/>
              <a:t>Penalties apply to all late work, except if student academic consideration has been granted. Late submissions will attract a penalty of 25% of the assessment mark.</a:t>
            </a:r>
            <a:r>
              <a:rPr lang="en-AU" i="1" dirty="0"/>
              <a:t> </a:t>
            </a:r>
            <a:r>
              <a:rPr lang="en-AU" dirty="0"/>
              <a:t>This amount is per day including weekends. Work more than 4 days late will be awarded a mark of zero.</a:t>
            </a:r>
            <a:endParaRPr lang="en-US" dirty="0"/>
          </a:p>
          <a:p>
            <a:endParaRPr lang="en-AU" dirty="0"/>
          </a:p>
        </p:txBody>
      </p:sp>
    </p:spTree>
    <p:extLst>
      <p:ext uri="{BB962C8B-B14F-4D97-AF65-F5344CB8AC3E}">
        <p14:creationId xmlns:p14="http://schemas.microsoft.com/office/powerpoint/2010/main" val="1732565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AU" dirty="0" smtClean="0"/>
              <a:t>Moodle Site</a:t>
            </a:r>
            <a:endParaRPr lang="en-AU" dirty="0"/>
          </a:p>
        </p:txBody>
      </p:sp>
      <p:sp>
        <p:nvSpPr>
          <p:cNvPr id="7" name="Content Placeholder 6"/>
          <p:cNvSpPr>
            <a:spLocks noGrp="1"/>
          </p:cNvSpPr>
          <p:nvPr>
            <p:ph sz="quarter" idx="14"/>
          </p:nvPr>
        </p:nvSpPr>
        <p:spPr/>
        <p:txBody>
          <a:bodyPr/>
          <a:lstStyle/>
          <a:p>
            <a:r>
              <a:rPr lang="en-AU" dirty="0" smtClean="0"/>
              <a:t>Live demonstration</a:t>
            </a:r>
            <a:endParaRPr lang="en-AU" dirty="0"/>
          </a:p>
        </p:txBody>
      </p:sp>
    </p:spTree>
    <p:extLst>
      <p:ext uri="{BB962C8B-B14F-4D97-AF65-F5344CB8AC3E}">
        <p14:creationId xmlns:p14="http://schemas.microsoft.com/office/powerpoint/2010/main" val="166091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smtClean="0"/>
              <a:t>Human-Computer Interaction (HCI)</a:t>
            </a:r>
            <a:endParaRPr lang="en-AU" dirty="0"/>
          </a:p>
        </p:txBody>
      </p:sp>
      <p:sp>
        <p:nvSpPr>
          <p:cNvPr id="5" name="Content Placeholder 4"/>
          <p:cNvSpPr>
            <a:spLocks noGrp="1"/>
          </p:cNvSpPr>
          <p:nvPr>
            <p:ph sz="quarter" idx="14"/>
          </p:nvPr>
        </p:nvSpPr>
        <p:spPr/>
        <p:txBody>
          <a:bodyPr>
            <a:normAutofit lnSpcReduction="10000"/>
          </a:bodyPr>
          <a:lstStyle/>
          <a:p>
            <a:r>
              <a:rPr lang="en-AU" dirty="0" smtClean="0"/>
              <a:t>What is HCI?</a:t>
            </a:r>
          </a:p>
          <a:p>
            <a:endParaRPr lang="en-AU" dirty="0" smtClean="0"/>
          </a:p>
          <a:p>
            <a:r>
              <a:rPr lang="en-AU" dirty="0" smtClean="0"/>
              <a:t>What happens when A human and a </a:t>
            </a:r>
            <a:r>
              <a:rPr lang="en-AU" smtClean="0"/>
              <a:t>computer interact?</a:t>
            </a:r>
          </a:p>
          <a:p>
            <a:endParaRPr lang="en-AU" dirty="0" smtClean="0"/>
          </a:p>
          <a:p>
            <a:r>
              <a:rPr lang="en-AU" dirty="0" smtClean="0"/>
              <a:t>Why are we studying HCI?</a:t>
            </a:r>
            <a:endParaRPr lang="en-AU" dirty="0"/>
          </a:p>
        </p:txBody>
      </p:sp>
    </p:spTree>
    <p:extLst>
      <p:ext uri="{BB962C8B-B14F-4D97-AF65-F5344CB8AC3E}">
        <p14:creationId xmlns:p14="http://schemas.microsoft.com/office/powerpoint/2010/main" val="2385027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AU" dirty="0" smtClean="0"/>
              <a:t>Pair Discussion</a:t>
            </a:r>
            <a:endParaRPr lang="en-AU" dirty="0"/>
          </a:p>
        </p:txBody>
      </p:sp>
      <p:sp>
        <p:nvSpPr>
          <p:cNvPr id="4" name="Content Placeholder 3"/>
          <p:cNvSpPr>
            <a:spLocks noGrp="1"/>
          </p:cNvSpPr>
          <p:nvPr>
            <p:ph sz="half" idx="1"/>
          </p:nvPr>
        </p:nvSpPr>
        <p:spPr/>
        <p:txBody>
          <a:bodyPr/>
          <a:lstStyle/>
          <a:p>
            <a:r>
              <a:rPr lang="en-AU" dirty="0"/>
              <a:t>What is your favourite technology? </a:t>
            </a:r>
            <a:r>
              <a:rPr lang="en-AU" dirty="0" smtClean="0"/>
              <a:t>Why?</a:t>
            </a:r>
          </a:p>
          <a:p>
            <a:r>
              <a:rPr lang="en-AU" dirty="0" smtClean="0"/>
              <a:t>What is your least favourite technology? Why?</a:t>
            </a:r>
            <a:endParaRPr lang="en-AU" dirty="0"/>
          </a:p>
        </p:txBody>
      </p:sp>
    </p:spTree>
    <p:extLst>
      <p:ext uri="{BB962C8B-B14F-4D97-AF65-F5344CB8AC3E}">
        <p14:creationId xmlns:p14="http://schemas.microsoft.com/office/powerpoint/2010/main" val="2443753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mtClean="0"/>
              <a:t>Definitions</a:t>
            </a:r>
            <a:endParaRPr lang="en-AU" dirty="0"/>
          </a:p>
        </p:txBody>
      </p:sp>
      <p:sp>
        <p:nvSpPr>
          <p:cNvPr id="7" name="Content Placeholder 6"/>
          <p:cNvSpPr>
            <a:spLocks noGrp="1"/>
          </p:cNvSpPr>
          <p:nvPr>
            <p:ph sz="half" idx="1"/>
          </p:nvPr>
        </p:nvSpPr>
        <p:spPr/>
        <p:txBody>
          <a:bodyPr>
            <a:normAutofit lnSpcReduction="10000"/>
          </a:bodyPr>
          <a:lstStyle/>
          <a:p>
            <a:r>
              <a:rPr lang="en-AU" dirty="0" smtClean="0"/>
              <a:t>“</a:t>
            </a:r>
            <a:r>
              <a:rPr lang="en-AU" b="1" dirty="0" smtClean="0"/>
              <a:t>Human-computer interaction </a:t>
            </a:r>
            <a:r>
              <a:rPr lang="en-AU" dirty="0" smtClean="0"/>
              <a:t>is a discipline concerned with the design, evaluation and implementation of interactive computing systems for human use and with the study of major phenomena surrounding them.” (Hewett, </a:t>
            </a:r>
            <a:r>
              <a:rPr lang="en-AU" dirty="0" err="1" smtClean="0"/>
              <a:t>Baecker</a:t>
            </a:r>
            <a:r>
              <a:rPr lang="en-AU" dirty="0" smtClean="0"/>
              <a:t>, Card, Carey, </a:t>
            </a:r>
            <a:r>
              <a:rPr lang="en-AU" dirty="0" err="1" smtClean="0"/>
              <a:t>Gasen</a:t>
            </a:r>
            <a:r>
              <a:rPr lang="en-AU" dirty="0" smtClean="0"/>
              <a:t>, </a:t>
            </a:r>
            <a:r>
              <a:rPr lang="en-AU" dirty="0" err="1" smtClean="0"/>
              <a:t>Mantei</a:t>
            </a:r>
            <a:r>
              <a:rPr lang="en-AU" dirty="0" smtClean="0"/>
              <a:t>, Perlman, Strong and </a:t>
            </a:r>
            <a:r>
              <a:rPr lang="en-AU" dirty="0" err="1" smtClean="0"/>
              <a:t>Verplank</a:t>
            </a:r>
            <a:r>
              <a:rPr lang="en-AU" dirty="0" smtClean="0"/>
              <a:t> 1992)</a:t>
            </a:r>
          </a:p>
          <a:p>
            <a:r>
              <a:rPr lang="en-AU" b="1" dirty="0"/>
              <a:t>Usability</a:t>
            </a:r>
            <a:r>
              <a:rPr lang="en-AU" dirty="0"/>
              <a:t>: “The extent to which a product can be used by specified users to achieve specified goals with effectiveness, efficiency and satisfaction in a specified context of use.”</a:t>
            </a:r>
            <a:r>
              <a:rPr lang="cs-CZ" dirty="0"/>
              <a:t> ISO </a:t>
            </a:r>
            <a:r>
              <a:rPr lang="cs-CZ" dirty="0" smtClean="0"/>
              <a:t>9241-11</a:t>
            </a:r>
            <a:endParaRPr lang="en-AU" dirty="0" smtClean="0"/>
          </a:p>
          <a:p>
            <a:r>
              <a:rPr lang="en-AU" dirty="0" smtClean="0"/>
              <a:t>“</a:t>
            </a:r>
            <a:r>
              <a:rPr lang="en-AU" b="1" dirty="0" smtClean="0"/>
              <a:t>User experience </a:t>
            </a:r>
            <a:r>
              <a:rPr lang="en-AU" dirty="0" smtClean="0"/>
              <a:t>(UX) is an approach to product development that incorporates direct user feedback throughout the development cycle (human-</a:t>
            </a:r>
            <a:r>
              <a:rPr lang="en-AU" dirty="0" err="1" smtClean="0"/>
              <a:t>centered</a:t>
            </a:r>
            <a:r>
              <a:rPr lang="en-AU" dirty="0" smtClean="0"/>
              <a:t> design) in order to reduce costs and create products and tools that meet user needs and have a high level of usability (are easy to use).” (UXPA 2013)</a:t>
            </a:r>
          </a:p>
        </p:txBody>
      </p:sp>
    </p:spTree>
    <p:extLst>
      <p:ext uri="{BB962C8B-B14F-4D97-AF65-F5344CB8AC3E}">
        <p14:creationId xmlns:p14="http://schemas.microsoft.com/office/powerpoint/2010/main" val="24359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292969" y="2375396"/>
            <a:ext cx="7056413" cy="2267483"/>
          </a:xfrm>
        </p:spPr>
        <p:txBody>
          <a:bodyPr>
            <a:normAutofit fontScale="85000" lnSpcReduction="10000"/>
          </a:bodyPr>
          <a:lstStyle/>
          <a:p>
            <a:r>
              <a:rPr lang="en-AU" dirty="0" smtClean="0"/>
              <a:t>Any sufficiently advanced technology is indistinguishable from magic. – Arthur C. Clark </a:t>
            </a:r>
            <a:endParaRPr lang="en-AU" dirty="0"/>
          </a:p>
        </p:txBody>
      </p:sp>
      <p:sp>
        <p:nvSpPr>
          <p:cNvPr id="3" name="Content Placeholder 2"/>
          <p:cNvSpPr>
            <a:spLocks noGrp="1"/>
          </p:cNvSpPr>
          <p:nvPr>
            <p:ph sz="quarter" idx="14"/>
          </p:nvPr>
        </p:nvSpPr>
        <p:spPr/>
        <p:txBody>
          <a:bodyPr/>
          <a:lstStyle/>
          <a:p>
            <a:r>
              <a:rPr lang="en-AU" dirty="0" smtClean="0"/>
              <a:t>Line at the start of the most recent </a:t>
            </a:r>
            <a:r>
              <a:rPr lang="en-AU" dirty="0" err="1" smtClean="0"/>
              <a:t>telstra</a:t>
            </a:r>
            <a:r>
              <a:rPr lang="en-AU" dirty="0" smtClean="0"/>
              <a:t> commercial</a:t>
            </a:r>
            <a:endParaRPr lang="en-AU" dirty="0"/>
          </a:p>
        </p:txBody>
      </p:sp>
    </p:spTree>
    <p:extLst>
      <p:ext uri="{BB962C8B-B14F-4D97-AF65-F5344CB8AC3E}">
        <p14:creationId xmlns:p14="http://schemas.microsoft.com/office/powerpoint/2010/main" val="3296106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Definitions</a:t>
            </a:r>
            <a:endParaRPr lang="en-AU" dirty="0"/>
          </a:p>
        </p:txBody>
      </p:sp>
      <p:sp>
        <p:nvSpPr>
          <p:cNvPr id="3" name="Content Placeholder 2"/>
          <p:cNvSpPr>
            <a:spLocks noGrp="1"/>
          </p:cNvSpPr>
          <p:nvPr>
            <p:ph sz="half" idx="1"/>
          </p:nvPr>
        </p:nvSpPr>
        <p:spPr/>
        <p:txBody>
          <a:bodyPr/>
          <a:lstStyle/>
          <a:p>
            <a:r>
              <a:rPr lang="en-AU" dirty="0" smtClean="0"/>
              <a:t>“</a:t>
            </a:r>
            <a:r>
              <a:rPr lang="en-AU" b="1" dirty="0" smtClean="0"/>
              <a:t>Human-</a:t>
            </a:r>
            <a:r>
              <a:rPr lang="en-AU" b="1" dirty="0" err="1" smtClean="0"/>
              <a:t>centered</a:t>
            </a:r>
            <a:r>
              <a:rPr lang="en-AU" b="1" dirty="0" smtClean="0"/>
              <a:t> design </a:t>
            </a:r>
            <a:r>
              <a:rPr lang="en-AU" dirty="0" smtClean="0"/>
              <a:t>is characterised by: the active involvement of users and a clear understanding of user and task requirements; an appropriate allocation of function between users and technology; the iteration of design solutions; multi-disciplinary design.”- ISO 13407</a:t>
            </a:r>
          </a:p>
          <a:p>
            <a:r>
              <a:rPr lang="en-AU" b="1" dirty="0"/>
              <a:t>Interaction Design: </a:t>
            </a:r>
            <a:r>
              <a:rPr lang="en-AU" dirty="0"/>
              <a:t>“Designing interactive products to support the way people communicate and interact in their everyday and working lives.</a:t>
            </a:r>
            <a:r>
              <a:rPr lang="en-AU" dirty="0" smtClean="0"/>
              <a:t>” (</a:t>
            </a:r>
            <a:r>
              <a:rPr lang="en-AU" dirty="0" err="1" smtClean="0"/>
              <a:t>Preece</a:t>
            </a:r>
            <a:r>
              <a:rPr lang="en-AU" dirty="0"/>
              <a:t>, Sharp and Rogers </a:t>
            </a:r>
            <a:r>
              <a:rPr lang="en-AU" dirty="0" smtClean="0"/>
              <a:t>2015</a:t>
            </a:r>
            <a:r>
              <a:rPr lang="en-AU" dirty="0"/>
              <a:t>)</a:t>
            </a:r>
          </a:p>
          <a:p>
            <a:endParaRPr lang="en-AU" dirty="0"/>
          </a:p>
        </p:txBody>
      </p:sp>
    </p:spTree>
    <p:extLst>
      <p:ext uri="{BB962C8B-B14F-4D97-AF65-F5344CB8AC3E}">
        <p14:creationId xmlns:p14="http://schemas.microsoft.com/office/powerpoint/2010/main" val="662549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Interaction Design (Figure 1.3)</a:t>
            </a:r>
            <a:endParaRPr lang="en-AU" dirty="0"/>
          </a:p>
        </p:txBody>
      </p:sp>
      <p:pic>
        <p:nvPicPr>
          <p:cNvPr id="6" name="Content Placeholder 5" descr="ID.pn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22223"/>
            <a:ext cx="7460888" cy="4900779"/>
          </a:xfrm>
        </p:spPr>
      </p:pic>
    </p:spTree>
    <p:extLst>
      <p:ext uri="{BB962C8B-B14F-4D97-AF65-F5344CB8AC3E}">
        <p14:creationId xmlns:p14="http://schemas.microsoft.com/office/powerpoint/2010/main" val="3349157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UXPA: User </a:t>
            </a:r>
            <a:r>
              <a:rPr lang="en-AU" dirty="0"/>
              <a:t>Experience (UX) professional</a:t>
            </a:r>
          </a:p>
        </p:txBody>
      </p:sp>
      <p:pic>
        <p:nvPicPr>
          <p:cNvPr id="4" name="Content Placeholder 3" descr="UX.gif"/>
          <p:cNvPicPr>
            <a:picLocks noGrp="1" noChangeAspect="1"/>
          </p:cNvPicPr>
          <p:nvPr>
            <p:ph sz="half" idx="1"/>
          </p:nvPr>
        </p:nvPicPr>
        <p:blipFill>
          <a:blip r:embed="rId2">
            <a:extLst>
              <a:ext uri="{28A0092B-C50C-407E-A947-70E740481C1C}">
                <a14:useLocalDpi xmlns:a14="http://schemas.microsoft.com/office/drawing/2010/main" val="0"/>
              </a:ext>
            </a:extLst>
          </a:blip>
          <a:srcRect l="-10718" r="-10718"/>
          <a:stretch>
            <a:fillRect/>
          </a:stretch>
        </p:blipFill>
        <p:spPr/>
      </p:pic>
    </p:spTree>
    <p:extLst>
      <p:ext uri="{BB962C8B-B14F-4D97-AF65-F5344CB8AC3E}">
        <p14:creationId xmlns:p14="http://schemas.microsoft.com/office/powerpoint/2010/main" val="1479899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D</a:t>
            </a:r>
            <a:r>
              <a:rPr lang="en-AU" dirty="0" smtClean="0"/>
              <a:t>isciplinary </a:t>
            </a:r>
            <a:r>
              <a:rPr lang="en-AU" dirty="0"/>
              <a:t>knowledge and skills</a:t>
            </a:r>
          </a:p>
        </p:txBody>
      </p:sp>
      <p:pic>
        <p:nvPicPr>
          <p:cNvPr id="6" name="Content Placeholder 5" descr="Interaction-Design-Disciplines.jpg"/>
          <p:cNvPicPr>
            <a:picLocks noGrp="1" noChangeAspect="1"/>
          </p:cNvPicPr>
          <p:nvPr>
            <p:ph sz="half" idx="1"/>
          </p:nvPr>
        </p:nvPicPr>
        <p:blipFill>
          <a:blip r:embed="rId2">
            <a:extLst>
              <a:ext uri="{28A0092B-C50C-407E-A947-70E740481C1C}">
                <a14:useLocalDpi xmlns:a14="http://schemas.microsoft.com/office/drawing/2010/main" val="0"/>
              </a:ext>
            </a:extLst>
          </a:blip>
          <a:srcRect l="-21029" r="-21029"/>
          <a:stretch>
            <a:fillRect/>
          </a:stretch>
        </p:blipFill>
        <p:spPr/>
      </p:pic>
    </p:spTree>
    <p:extLst>
      <p:ext uri="{BB962C8B-B14F-4D97-AF65-F5344CB8AC3E}">
        <p14:creationId xmlns:p14="http://schemas.microsoft.com/office/powerpoint/2010/main" val="467713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lang="en-GB" smtClean="0"/>
              <a:t>Working in multidisciplinary teams</a:t>
            </a:r>
            <a:endParaRPr lang="en-GB" dirty="0"/>
          </a:p>
        </p:txBody>
      </p:sp>
      <p:sp>
        <p:nvSpPr>
          <p:cNvPr id="47108" name="Rectangle 3"/>
          <p:cNvSpPr>
            <a:spLocks noGrp="1" noChangeArrowheads="1"/>
          </p:cNvSpPr>
          <p:nvPr>
            <p:ph sz="half" idx="1"/>
          </p:nvPr>
        </p:nvSpPr>
        <p:spPr/>
        <p:txBody>
          <a:bodyPr/>
          <a:lstStyle/>
          <a:p>
            <a:r>
              <a:rPr lang="en-GB" dirty="0" smtClean="0"/>
              <a:t>Many people from different backgrounds involved</a:t>
            </a:r>
          </a:p>
          <a:p>
            <a:r>
              <a:rPr lang="en-GB" dirty="0" smtClean="0"/>
              <a:t>Different perspectives and ways of seeing </a:t>
            </a:r>
            <a:br>
              <a:rPr lang="en-GB" dirty="0" smtClean="0"/>
            </a:br>
            <a:r>
              <a:rPr lang="en-GB" dirty="0" smtClean="0"/>
              <a:t>and talking about things</a:t>
            </a:r>
          </a:p>
          <a:p>
            <a:r>
              <a:rPr lang="en-GB" dirty="0" smtClean="0"/>
              <a:t>Benefits</a:t>
            </a:r>
          </a:p>
          <a:p>
            <a:pPr lvl="1"/>
            <a:r>
              <a:rPr lang="en-GB" dirty="0" smtClean="0"/>
              <a:t>more ideas and designs </a:t>
            </a:r>
            <a:br>
              <a:rPr lang="en-GB" dirty="0" smtClean="0"/>
            </a:br>
            <a:r>
              <a:rPr lang="en-GB" dirty="0" smtClean="0"/>
              <a:t>generated</a:t>
            </a:r>
          </a:p>
          <a:p>
            <a:r>
              <a:rPr lang="en-GB" dirty="0" smtClean="0"/>
              <a:t>Disadvantages</a:t>
            </a:r>
          </a:p>
          <a:p>
            <a:pPr lvl="1"/>
            <a:r>
              <a:rPr lang="en-GB" dirty="0" smtClean="0"/>
              <a:t>difficult to communicate and </a:t>
            </a:r>
            <a:br>
              <a:rPr lang="en-GB" dirty="0" smtClean="0"/>
            </a:br>
            <a:r>
              <a:rPr lang="en-GB" dirty="0" smtClean="0"/>
              <a:t>progress forward the designs being create</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36865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AU" dirty="0" smtClean="0"/>
              <a:t>Know the User!</a:t>
            </a:r>
            <a:endParaRPr lang="en-AU" dirty="0"/>
          </a:p>
        </p:txBody>
      </p:sp>
      <p:sp>
        <p:nvSpPr>
          <p:cNvPr id="5" name="Content Placeholder 4"/>
          <p:cNvSpPr>
            <a:spLocks noGrp="1"/>
          </p:cNvSpPr>
          <p:nvPr>
            <p:ph sz="quarter" idx="14"/>
          </p:nvPr>
        </p:nvSpPr>
        <p:spPr/>
        <p:txBody>
          <a:bodyPr/>
          <a:lstStyle/>
          <a:p>
            <a:r>
              <a:rPr lang="en-AU" dirty="0" smtClean="0"/>
              <a:t>Issues:</a:t>
            </a:r>
          </a:p>
          <a:p>
            <a:pPr marL="285750" indent="-285750">
              <a:buFontTx/>
              <a:buChar char="-"/>
            </a:pPr>
            <a:r>
              <a:rPr lang="en-AU" dirty="0" smtClean="0"/>
              <a:t>Assume all users are the same</a:t>
            </a:r>
          </a:p>
          <a:p>
            <a:pPr marL="285750" indent="-285750">
              <a:buFontTx/>
              <a:buChar char="-"/>
            </a:pPr>
            <a:r>
              <a:rPr lang="en-AU" dirty="0" smtClean="0"/>
              <a:t>Assume users are like the system designer</a:t>
            </a:r>
          </a:p>
          <a:p>
            <a:pPr marL="285750" indent="-285750">
              <a:buFontTx/>
              <a:buChar char="-"/>
            </a:pPr>
            <a:endParaRPr lang="en-AU" dirty="0"/>
          </a:p>
          <a:p>
            <a:r>
              <a:rPr lang="en-AU" dirty="0" smtClean="0"/>
              <a:t>What do users (Humans) do well?</a:t>
            </a:r>
            <a:endParaRPr lang="en-AU" dirty="0"/>
          </a:p>
        </p:txBody>
      </p:sp>
    </p:spTree>
    <p:extLst>
      <p:ext uri="{BB962C8B-B14F-4D97-AF65-F5344CB8AC3E}">
        <p14:creationId xmlns:p14="http://schemas.microsoft.com/office/powerpoint/2010/main" val="398630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r>
              <a:rPr lang="en-GB" smtClean="0"/>
              <a:t>What do professionals do in the ID business?</a:t>
            </a:r>
            <a:endParaRPr lang="en-GB" dirty="0"/>
          </a:p>
        </p:txBody>
      </p:sp>
      <p:sp>
        <p:nvSpPr>
          <p:cNvPr id="51203" name="Rectangle 3"/>
          <p:cNvSpPr>
            <a:spLocks noGrp="1" noChangeArrowheads="1"/>
          </p:cNvSpPr>
          <p:nvPr>
            <p:ph sz="half" idx="1"/>
          </p:nvPr>
        </p:nvSpPr>
        <p:spPr/>
        <p:txBody>
          <a:bodyPr/>
          <a:lstStyle/>
          <a:p>
            <a:r>
              <a:rPr lang="en-US" dirty="0"/>
              <a:t>I</a:t>
            </a:r>
            <a:r>
              <a:rPr lang="en-US" dirty="0" smtClean="0"/>
              <a:t>nteraction designers - people involved in the design of all the interactive aspects of a product</a:t>
            </a:r>
          </a:p>
          <a:p>
            <a:r>
              <a:rPr lang="en-US" dirty="0"/>
              <a:t>U</a:t>
            </a:r>
            <a:r>
              <a:rPr lang="en-US" dirty="0" smtClean="0"/>
              <a:t>sability engineers - people who focus on evaluating products, using usability methods and principles</a:t>
            </a:r>
          </a:p>
          <a:p>
            <a:r>
              <a:rPr lang="en-US" dirty="0"/>
              <a:t>W</a:t>
            </a:r>
            <a:r>
              <a:rPr lang="en-US" dirty="0" smtClean="0"/>
              <a:t>eb designers - people who develop and create the visual design of websites, such as layouts</a:t>
            </a:r>
          </a:p>
          <a:p>
            <a:r>
              <a:rPr lang="en-US" dirty="0"/>
              <a:t>I</a:t>
            </a:r>
            <a:r>
              <a:rPr lang="en-US" dirty="0" smtClean="0"/>
              <a:t>nformation architects - people who come up with ideas of how to plan and structure interactive products</a:t>
            </a:r>
          </a:p>
          <a:p>
            <a:r>
              <a:rPr lang="en-US" dirty="0"/>
              <a:t>U</a:t>
            </a:r>
            <a:r>
              <a:rPr lang="en-US" dirty="0" smtClean="0"/>
              <a:t>ser experience designers (UX) - people who do all the above but who may also carry out field studies to inform the design of products</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831080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smtClean="0"/>
              <a:t>User Experience (UX)</a:t>
            </a:r>
            <a:endParaRPr lang="en-GB" dirty="0"/>
          </a:p>
        </p:txBody>
      </p:sp>
      <p:sp>
        <p:nvSpPr>
          <p:cNvPr id="53251" name="Rectangle 3"/>
          <p:cNvSpPr>
            <a:spLocks noGrp="1" noChangeArrowheads="1"/>
          </p:cNvSpPr>
          <p:nvPr>
            <p:ph sz="half" idx="1"/>
          </p:nvPr>
        </p:nvSpPr>
        <p:spPr/>
        <p:txBody>
          <a:bodyPr/>
          <a:lstStyle/>
          <a:p>
            <a:r>
              <a:rPr lang="en-GB" dirty="0" smtClean="0"/>
              <a:t>How a product behaves and is used by people in the real world</a:t>
            </a:r>
          </a:p>
          <a:p>
            <a:pPr lvl="1"/>
            <a:r>
              <a:rPr lang="en-GB" dirty="0" smtClean="0"/>
              <a:t>the way people feel about it and their pleasure and satisfaction when using it, looking at it, holding it, and opening or closing it</a:t>
            </a:r>
          </a:p>
          <a:p>
            <a:pPr lvl="1"/>
            <a:r>
              <a:rPr lang="en-GB" dirty="0" smtClean="0"/>
              <a:t>“every product that is used by someone has a user experience: newspapers, ketchup bottles, reclining armchairs, cardigan sweaters.” (Garrett, 2010)</a:t>
            </a:r>
          </a:p>
          <a:p>
            <a:pPr lvl="1"/>
            <a:r>
              <a:rPr lang="en-GB" dirty="0" smtClean="0"/>
              <a:t>“all aspects of the end-user's interaction with the company, its services, and its products. (Nielsen and Norman, 2014)</a:t>
            </a:r>
          </a:p>
          <a:p>
            <a:pPr lvl="1"/>
            <a:endParaRPr lang="en-GB" dirty="0" smtClean="0"/>
          </a:p>
          <a:p>
            <a:r>
              <a:rPr lang="en-GB" dirty="0" smtClean="0"/>
              <a:t>Cannot design a user experience, only design for a user experience</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6586694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r>
              <a:rPr lang="en-GB" dirty="0" smtClean="0"/>
              <a:t>What is involved in the process of interaction design? </a:t>
            </a:r>
            <a:endParaRPr lang="en-GB" dirty="0"/>
          </a:p>
        </p:txBody>
      </p:sp>
      <p:sp>
        <p:nvSpPr>
          <p:cNvPr id="57347" name="Rectangle 3"/>
          <p:cNvSpPr>
            <a:spLocks noGrp="1" noChangeArrowheads="1"/>
          </p:cNvSpPr>
          <p:nvPr>
            <p:ph type="body" idx="1"/>
          </p:nvPr>
        </p:nvSpPr>
        <p:spPr/>
        <p:txBody>
          <a:bodyPr/>
          <a:lstStyle/>
          <a:p>
            <a:r>
              <a:rPr lang="en-GB" dirty="0" smtClean="0"/>
              <a:t>Establishing requirements</a:t>
            </a:r>
          </a:p>
          <a:p>
            <a:r>
              <a:rPr lang="en-GB" dirty="0" smtClean="0"/>
              <a:t>Developing alternatives</a:t>
            </a:r>
          </a:p>
          <a:p>
            <a:r>
              <a:rPr lang="en-GB" dirty="0" smtClean="0"/>
              <a:t>Prototyping</a:t>
            </a:r>
          </a:p>
          <a:p>
            <a:r>
              <a:rPr lang="en-GB" dirty="0" smtClean="0"/>
              <a:t>Evaluating</a:t>
            </a:r>
          </a:p>
          <a:p>
            <a:pPr marL="0" indent="0">
              <a:buNone/>
            </a:pPr>
            <a:endParaRPr lang="en-GB" dirty="0" smtClean="0"/>
          </a:p>
          <a:p>
            <a:pPr marL="0" indent="0">
              <a:buNone/>
            </a:pPr>
            <a:r>
              <a:rPr lang="en-GB" b="1" dirty="0"/>
              <a:t>Core characteristics</a:t>
            </a:r>
          </a:p>
          <a:p>
            <a:r>
              <a:rPr lang="en-US" dirty="0"/>
              <a:t>Users should be involved through the development of the </a:t>
            </a:r>
            <a:r>
              <a:rPr lang="en-US" dirty="0" smtClean="0"/>
              <a:t>project</a:t>
            </a:r>
            <a:endParaRPr lang="en-US" dirty="0"/>
          </a:p>
          <a:p>
            <a:r>
              <a:rPr lang="en-US" dirty="0"/>
              <a:t>Specific usability and user experience goals need to be identified, clearly documented and agreed at the </a:t>
            </a:r>
            <a:r>
              <a:rPr lang="en-US" b="1" dirty="0"/>
              <a:t>beginning</a:t>
            </a:r>
            <a:r>
              <a:rPr lang="en-US" dirty="0"/>
              <a:t> of the </a:t>
            </a:r>
            <a:r>
              <a:rPr lang="en-US" dirty="0" smtClean="0"/>
              <a:t>project</a:t>
            </a:r>
            <a:endParaRPr lang="en-US" dirty="0"/>
          </a:p>
          <a:p>
            <a:r>
              <a:rPr lang="en-US" dirty="0"/>
              <a:t>Iteration is needed through the core activities</a:t>
            </a:r>
            <a:endParaRPr lang="en-GB" dirty="0"/>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981055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smtClean="0"/>
              <a:t>Why go to this length?</a:t>
            </a:r>
            <a:endParaRPr lang="en-GB" dirty="0"/>
          </a:p>
        </p:txBody>
      </p:sp>
      <p:sp>
        <p:nvSpPr>
          <p:cNvPr id="61443" name="Rectangle 3"/>
          <p:cNvSpPr>
            <a:spLocks noGrp="1" noChangeArrowheads="1"/>
          </p:cNvSpPr>
          <p:nvPr>
            <p:ph type="body" idx="1"/>
          </p:nvPr>
        </p:nvSpPr>
        <p:spPr/>
        <p:txBody>
          <a:bodyPr/>
          <a:lstStyle/>
          <a:p>
            <a:r>
              <a:rPr lang="en-GB" dirty="0" smtClean="0"/>
              <a:t>Help designers: </a:t>
            </a:r>
          </a:p>
          <a:p>
            <a:pPr lvl="1"/>
            <a:r>
              <a:rPr lang="en-GB" dirty="0" smtClean="0"/>
              <a:t>understand how to design interactive products that fit with what people want, need and may desire</a:t>
            </a:r>
          </a:p>
          <a:p>
            <a:pPr lvl="1"/>
            <a:r>
              <a:rPr lang="en-GB" dirty="0" smtClean="0"/>
              <a:t>appreciate that one size does not fit all</a:t>
            </a:r>
          </a:p>
          <a:p>
            <a:pPr lvl="2"/>
            <a:r>
              <a:rPr lang="en-GB" dirty="0" smtClean="0"/>
              <a:t>e.g., teenagers are very different to grown-ups</a:t>
            </a:r>
          </a:p>
          <a:p>
            <a:pPr lvl="1"/>
            <a:r>
              <a:rPr lang="en-GB" dirty="0" smtClean="0"/>
              <a:t>identify any incorrect assumptions they may have about particular user groups</a:t>
            </a:r>
          </a:p>
          <a:p>
            <a:pPr lvl="2"/>
            <a:r>
              <a:rPr lang="en-GB" dirty="0" smtClean="0"/>
              <a:t>e.g., not all old people want or need big fonts</a:t>
            </a:r>
          </a:p>
          <a:p>
            <a:pPr lvl="1"/>
            <a:r>
              <a:rPr lang="en-GB" dirty="0" smtClean="0"/>
              <a:t>be aware of both people’s sensitivities and their capabilities</a:t>
            </a:r>
          </a:p>
          <a:p>
            <a:pPr lvl="1"/>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062510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This Week</a:t>
            </a:r>
            <a:endParaRPr lang="en-AU"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12778878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68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Accessibility</a:t>
            </a:r>
            <a:endParaRPr lang="en-US" dirty="0"/>
          </a:p>
        </p:txBody>
      </p:sp>
      <p:sp>
        <p:nvSpPr>
          <p:cNvPr id="3" name="Content Placeholder 2"/>
          <p:cNvSpPr>
            <a:spLocks noGrp="1"/>
          </p:cNvSpPr>
          <p:nvPr>
            <p:ph idx="1"/>
          </p:nvPr>
        </p:nvSpPr>
        <p:spPr/>
        <p:txBody>
          <a:bodyPr/>
          <a:lstStyle/>
          <a:p>
            <a:r>
              <a:rPr lang="en-US" dirty="0" smtClean="0"/>
              <a:t>Degree to which a product is usable and accessible by as many people as possible</a:t>
            </a:r>
          </a:p>
          <a:p>
            <a:pPr marL="0" indent="0">
              <a:buNone/>
            </a:pPr>
            <a:endParaRPr lang="en-US" dirty="0" smtClean="0"/>
          </a:p>
          <a:p>
            <a:r>
              <a:rPr lang="en-US" dirty="0" smtClean="0"/>
              <a:t>Focus on disability:</a:t>
            </a:r>
          </a:p>
          <a:p>
            <a:pPr lvl="1"/>
            <a:r>
              <a:rPr lang="en-US" dirty="0" smtClean="0"/>
              <a:t>Have a mental or physical impairment</a:t>
            </a:r>
          </a:p>
          <a:p>
            <a:pPr lvl="1"/>
            <a:r>
              <a:rPr lang="en-US" dirty="0" smtClean="0"/>
              <a:t>This has an adverse affect on their everyday lives</a:t>
            </a:r>
          </a:p>
          <a:p>
            <a:pPr lvl="1"/>
            <a:r>
              <a:rPr lang="en-US" dirty="0" smtClean="0"/>
              <a:t>It is long term</a:t>
            </a:r>
          </a:p>
          <a:p>
            <a:pPr lvl="1"/>
            <a:endParaRPr lang="en-US" dirty="0" smtClean="0"/>
          </a:p>
          <a:p>
            <a:endParaRPr lang="en-US" dirty="0"/>
          </a:p>
        </p:txBody>
      </p:sp>
      <p:sp>
        <p:nvSpPr>
          <p:cNvPr id="5" name="Footer Placeholder 4"/>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1400626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smtClean="0"/>
              <a:t>Usability goals</a:t>
            </a:r>
            <a:endParaRPr lang="en-GB" dirty="0"/>
          </a:p>
        </p:txBody>
      </p:sp>
      <p:sp>
        <p:nvSpPr>
          <p:cNvPr id="67587" name="Rectangle 3"/>
          <p:cNvSpPr>
            <a:spLocks noGrp="1" noChangeArrowheads="1"/>
          </p:cNvSpPr>
          <p:nvPr>
            <p:ph type="body" idx="1"/>
          </p:nvPr>
        </p:nvSpPr>
        <p:spPr/>
        <p:txBody>
          <a:bodyPr/>
          <a:lstStyle/>
          <a:p>
            <a:r>
              <a:rPr lang="en-GB" dirty="0" smtClean="0"/>
              <a:t>Effective to use</a:t>
            </a:r>
          </a:p>
          <a:p>
            <a:r>
              <a:rPr lang="en-GB" dirty="0" smtClean="0"/>
              <a:t>Efficient to use</a:t>
            </a:r>
          </a:p>
          <a:p>
            <a:r>
              <a:rPr lang="en-GB" dirty="0" smtClean="0"/>
              <a:t>Safe to use</a:t>
            </a:r>
          </a:p>
          <a:p>
            <a:r>
              <a:rPr lang="en-GB" dirty="0" smtClean="0"/>
              <a:t>Have good utility</a:t>
            </a:r>
          </a:p>
          <a:p>
            <a:r>
              <a:rPr lang="en-GB" dirty="0" smtClean="0"/>
              <a:t>Easy to learn</a:t>
            </a:r>
          </a:p>
          <a:p>
            <a:r>
              <a:rPr lang="en-GB" dirty="0" smtClean="0"/>
              <a:t>Easy to remember how to use</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55306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smtClean="0"/>
              <a:t>User experience goals</a:t>
            </a:r>
            <a:endParaRPr lang="en-GB" dirty="0"/>
          </a:p>
        </p:txBody>
      </p:sp>
      <p:sp>
        <p:nvSpPr>
          <p:cNvPr id="71683" name="Rectangle 3"/>
          <p:cNvSpPr>
            <a:spLocks noGrp="1" noChangeArrowheads="1"/>
          </p:cNvSpPr>
          <p:nvPr>
            <p:ph sz="half" idx="1"/>
          </p:nvPr>
        </p:nvSpPr>
        <p:spPr/>
        <p:txBody>
          <a:bodyPr>
            <a:normAutofit/>
          </a:bodyPr>
          <a:lstStyle/>
          <a:p>
            <a:endParaRPr lang="en-GB" dirty="0" smtClean="0"/>
          </a:p>
          <a:p>
            <a:endParaRPr lang="en-GB" dirty="0" smtClean="0"/>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019175"/>
            <a:ext cx="7543800" cy="4819650"/>
          </a:xfrm>
          <a:prstGeom prst="rect">
            <a:avLst/>
          </a:prstGeom>
        </p:spPr>
      </p:pic>
    </p:spTree>
    <p:extLst>
      <p:ext uri="{BB962C8B-B14F-4D97-AF65-F5344CB8AC3E}">
        <p14:creationId xmlns:p14="http://schemas.microsoft.com/office/powerpoint/2010/main" val="1865736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smtClean="0"/>
              <a:t>Usability and user experience goals </a:t>
            </a:r>
            <a:endParaRPr lang="en-GB" dirty="0"/>
          </a:p>
        </p:txBody>
      </p:sp>
      <p:sp>
        <p:nvSpPr>
          <p:cNvPr id="73731" name="Rectangle 3"/>
          <p:cNvSpPr>
            <a:spLocks noGrp="1" noChangeArrowheads="1"/>
          </p:cNvSpPr>
          <p:nvPr>
            <p:ph type="body" idx="1"/>
          </p:nvPr>
        </p:nvSpPr>
        <p:spPr/>
        <p:txBody>
          <a:bodyPr/>
          <a:lstStyle/>
          <a:p>
            <a:r>
              <a:rPr lang="en-GB" dirty="0" smtClean="0"/>
              <a:t>Selecting terms to convey a person’s feelings, emotions, etc., can help designers understand the multifaceted nature of the user experience</a:t>
            </a:r>
          </a:p>
          <a:p>
            <a:r>
              <a:rPr lang="en-GB" dirty="0" smtClean="0"/>
              <a:t>How do usability goals differ from user experience goals?</a:t>
            </a:r>
          </a:p>
          <a:p>
            <a:r>
              <a:rPr lang="en-GB" dirty="0" smtClean="0"/>
              <a:t>Are there trade-offs between the two kinds of goals?</a:t>
            </a:r>
          </a:p>
          <a:p>
            <a:pPr lvl="1"/>
            <a:r>
              <a:rPr lang="en-GB" dirty="0" smtClean="0"/>
              <a:t>e.g. can a product be both fun and safe?</a:t>
            </a:r>
          </a:p>
          <a:p>
            <a:r>
              <a:rPr lang="en-GB" dirty="0" smtClean="0"/>
              <a:t>How easy is it to measure usability versus user experience goals?</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7191097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GB" smtClean="0"/>
              <a:t>Design principles</a:t>
            </a:r>
            <a:endParaRPr lang="en-GB" dirty="0"/>
          </a:p>
        </p:txBody>
      </p:sp>
      <p:sp>
        <p:nvSpPr>
          <p:cNvPr id="75779" name="Rectangle 3"/>
          <p:cNvSpPr>
            <a:spLocks noGrp="1" noChangeArrowheads="1"/>
          </p:cNvSpPr>
          <p:nvPr>
            <p:ph type="body" idx="1"/>
          </p:nvPr>
        </p:nvSpPr>
        <p:spPr/>
        <p:txBody>
          <a:bodyPr/>
          <a:lstStyle/>
          <a:p>
            <a:r>
              <a:rPr lang="en-GB" dirty="0" smtClean="0"/>
              <a:t>Generalizable </a:t>
            </a:r>
            <a:r>
              <a:rPr lang="en-US" dirty="0" smtClean="0"/>
              <a:t>abstractions for thinking about different aspects of design</a:t>
            </a:r>
          </a:p>
          <a:p>
            <a:r>
              <a:rPr lang="en-US" dirty="0" smtClean="0"/>
              <a:t>The do</a:t>
            </a:r>
            <a:r>
              <a:rPr lang="en-GB" dirty="0" smtClean="0"/>
              <a:t>’</a:t>
            </a:r>
            <a:r>
              <a:rPr lang="en-US" dirty="0" smtClean="0"/>
              <a:t>s and don'ts of interaction design</a:t>
            </a:r>
          </a:p>
          <a:p>
            <a:r>
              <a:rPr lang="en-US" dirty="0" smtClean="0"/>
              <a:t>What to provide and what not to provide at the interface</a:t>
            </a:r>
          </a:p>
          <a:p>
            <a:r>
              <a:rPr lang="en-US" dirty="0" smtClean="0"/>
              <a:t>Derived from a mix of theory-based knowledge, experience and common-sense</a:t>
            </a:r>
          </a:p>
          <a:p>
            <a:endParaRPr lang="en-US" dirty="0"/>
          </a:p>
          <a:p>
            <a:r>
              <a:rPr lang="en-US" dirty="0" smtClean="0"/>
              <a:t>Visibility</a:t>
            </a:r>
          </a:p>
          <a:p>
            <a:r>
              <a:rPr lang="en-US" dirty="0" smtClean="0"/>
              <a:t>Feedback</a:t>
            </a:r>
            <a:endParaRPr lang="en-GB" dirty="0"/>
          </a:p>
          <a:p>
            <a:r>
              <a:rPr lang="en-GB" dirty="0" smtClean="0"/>
              <a:t>Constraints</a:t>
            </a:r>
          </a:p>
          <a:p>
            <a:r>
              <a:rPr lang="en-GB" dirty="0" smtClean="0"/>
              <a:t>Consistency</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38875793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r>
              <a:rPr lang="en-GB" smtClean="0"/>
              <a:t>What do I do if I am wearing black?</a:t>
            </a:r>
            <a:endParaRPr lang="en-GB" dirty="0"/>
          </a:p>
        </p:txBody>
      </p:sp>
      <p:sp>
        <p:nvSpPr>
          <p:cNvPr id="81924" name="Rectangle 3"/>
          <p:cNvSpPr>
            <a:spLocks noGrp="1" noChangeArrowheads="1"/>
          </p:cNvSpPr>
          <p:nvPr>
            <p:ph type="body" idx="1"/>
          </p:nvPr>
        </p:nvSpPr>
        <p:spPr/>
        <p:txBody>
          <a:bodyPr/>
          <a:lstStyle/>
          <a:p>
            <a:endParaRPr lang="en-GB" smtClean="0"/>
          </a:p>
          <a:p>
            <a:r>
              <a:rPr lang="en-GB" smtClean="0"/>
              <a:t>Invisible automatic</a:t>
            </a:r>
            <a:br>
              <a:rPr lang="en-GB" smtClean="0"/>
            </a:br>
            <a:r>
              <a:rPr lang="en-GB" smtClean="0"/>
              <a:t>controls can make it </a:t>
            </a:r>
            <a:br>
              <a:rPr lang="en-GB" smtClean="0"/>
            </a:br>
            <a:r>
              <a:rPr lang="en-GB" smtClean="0"/>
              <a:t>more difficult </a:t>
            </a:r>
            <a:br>
              <a:rPr lang="en-GB" smtClean="0"/>
            </a:br>
            <a:r>
              <a:rPr lang="en-GB" smtClean="0"/>
              <a:t>to use</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dirty="0" smtClean="0"/>
              <a:t>www.id-book.com</a:t>
            </a:r>
            <a:endParaRPr lang="en-GB" dirty="0"/>
          </a:p>
        </p:txBody>
      </p:sp>
      <p:graphicFrame>
        <p:nvGraphicFramePr>
          <p:cNvPr id="81922" name="Object 2"/>
          <p:cNvGraphicFramePr>
            <a:graphicFrameLocks noChangeAspect="1"/>
          </p:cNvGraphicFramePr>
          <p:nvPr>
            <p:extLst>
              <p:ext uri="{D42A27DB-BD31-4B8C-83A1-F6EECF244321}">
                <p14:modId xmlns:p14="http://schemas.microsoft.com/office/powerpoint/2010/main" val="214606605"/>
              </p:ext>
            </p:extLst>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3090" name="Document" r:id="rId4" imgW="3145536" imgH="5516880" progId="Word.Document.8">
                  <p:embed/>
                </p:oleObj>
              </mc:Choice>
              <mc:Fallback>
                <p:oleObj name="Document" r:id="rId4" imgW="3145536" imgH="5516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a:extLst/>
                    </p:spPr>
                  </p:pic>
                </p:oleObj>
              </mc:Fallback>
            </mc:AlternateContent>
          </a:graphicData>
        </a:graphic>
      </p:graphicFrame>
      <p:pic>
        <p:nvPicPr>
          <p:cNvPr id="6556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3627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smtClean="0"/>
              <a:t>Constraints</a:t>
            </a:r>
            <a:endParaRPr lang="en-GB" dirty="0"/>
          </a:p>
        </p:txBody>
      </p:sp>
      <p:sp>
        <p:nvSpPr>
          <p:cNvPr id="86019" name="Rectangle 3"/>
          <p:cNvSpPr>
            <a:spLocks noGrp="1" noChangeArrowheads="1"/>
          </p:cNvSpPr>
          <p:nvPr>
            <p:ph type="body" idx="1"/>
          </p:nvPr>
        </p:nvSpPr>
        <p:spPr/>
        <p:txBody>
          <a:bodyPr/>
          <a:lstStyle/>
          <a:p>
            <a:r>
              <a:rPr lang="en-GB" dirty="0" smtClean="0"/>
              <a:t>Restricting the possible actions that can be performed</a:t>
            </a:r>
          </a:p>
          <a:p>
            <a:r>
              <a:rPr lang="en-GB" dirty="0" smtClean="0"/>
              <a:t>Helps prevent user from selecting incorrect options</a:t>
            </a:r>
          </a:p>
          <a:p>
            <a:r>
              <a:rPr lang="en-GB" dirty="0" smtClean="0"/>
              <a:t>Physical objects can be designed to constrain things</a:t>
            </a:r>
          </a:p>
          <a:p>
            <a:pPr lvl="1"/>
            <a:r>
              <a:rPr lang="en-GB" dirty="0" smtClean="0"/>
              <a:t>e.g. only one way you can insert a key into a lock</a:t>
            </a:r>
          </a:p>
          <a:p>
            <a:endParaRPr lang="en-GB" dirty="0" smtClean="0"/>
          </a:p>
          <a:p>
            <a:pPr lvl="1"/>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6498186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smtClean="0"/>
              <a:t>Consistency</a:t>
            </a:r>
            <a:endParaRPr lang="en-GB" dirty="0"/>
          </a:p>
        </p:txBody>
      </p:sp>
      <p:sp>
        <p:nvSpPr>
          <p:cNvPr id="92163" name="Rectangle 3"/>
          <p:cNvSpPr>
            <a:spLocks noGrp="1" noChangeArrowheads="1"/>
          </p:cNvSpPr>
          <p:nvPr>
            <p:ph type="body" idx="1"/>
          </p:nvPr>
        </p:nvSpPr>
        <p:spPr/>
        <p:txBody>
          <a:bodyPr>
            <a:normAutofit fontScale="92500" lnSpcReduction="10000"/>
          </a:bodyPr>
          <a:lstStyle/>
          <a:p>
            <a:r>
              <a:rPr lang="en-GB" dirty="0" smtClean="0"/>
              <a:t>Design interfaces to have similar operations and use similar elements for similar tasks</a:t>
            </a:r>
          </a:p>
          <a:p>
            <a:r>
              <a:rPr lang="en-GB" dirty="0" smtClean="0"/>
              <a:t>For example:</a:t>
            </a:r>
          </a:p>
          <a:p>
            <a:pPr lvl="1"/>
            <a:r>
              <a:rPr lang="en-GB" dirty="0" smtClean="0"/>
              <a:t>always use ctrl key plus first initial of the command for an operation – </a:t>
            </a:r>
            <a:r>
              <a:rPr lang="en-GB" dirty="0" err="1" smtClean="0"/>
              <a:t>ctrl+C</a:t>
            </a:r>
            <a:r>
              <a:rPr lang="en-GB" dirty="0" smtClean="0"/>
              <a:t>, </a:t>
            </a:r>
            <a:r>
              <a:rPr lang="en-GB" dirty="0" err="1" smtClean="0"/>
              <a:t>ctrl+S</a:t>
            </a:r>
            <a:r>
              <a:rPr lang="en-GB" dirty="0" smtClean="0"/>
              <a:t>, </a:t>
            </a:r>
            <a:r>
              <a:rPr lang="en-GB" dirty="0" err="1" smtClean="0"/>
              <a:t>ctrl+O</a:t>
            </a:r>
            <a:endParaRPr lang="en-GB" dirty="0" smtClean="0"/>
          </a:p>
          <a:p>
            <a:r>
              <a:rPr lang="en-GB" dirty="0" smtClean="0"/>
              <a:t>Main benefit is consistent interfaces are easier to learn and use</a:t>
            </a:r>
          </a:p>
          <a:p>
            <a:endParaRPr lang="en-GB" dirty="0"/>
          </a:p>
          <a:p>
            <a:pPr marL="0" indent="0">
              <a:buNone/>
            </a:pPr>
            <a:r>
              <a:rPr lang="en-GB" b="1" dirty="0"/>
              <a:t>When consistency breaks down</a:t>
            </a:r>
          </a:p>
          <a:p>
            <a:r>
              <a:rPr lang="en-GB" dirty="0"/>
              <a:t>What happens if there is more than one command starting with the same letter?</a:t>
            </a:r>
          </a:p>
          <a:p>
            <a:pPr lvl="1"/>
            <a:r>
              <a:rPr lang="en-GB" dirty="0"/>
              <a:t>e.g. save, spelling, select, </a:t>
            </a:r>
            <a:r>
              <a:rPr lang="en-GB" dirty="0" smtClean="0"/>
              <a:t>style</a:t>
            </a:r>
            <a:endParaRPr lang="en-GB" dirty="0"/>
          </a:p>
          <a:p>
            <a:r>
              <a:rPr lang="en-GB" dirty="0"/>
              <a:t>Have to find other initials or combinations of keys, thereby breaking the consistency rule</a:t>
            </a:r>
          </a:p>
          <a:p>
            <a:pPr lvl="1"/>
            <a:r>
              <a:rPr lang="en-GB" dirty="0"/>
              <a:t>e.g. </a:t>
            </a:r>
            <a:r>
              <a:rPr lang="en-GB" dirty="0" err="1"/>
              <a:t>ctrl+S</a:t>
            </a:r>
            <a:r>
              <a:rPr lang="en-GB" dirty="0"/>
              <a:t>, </a:t>
            </a:r>
            <a:r>
              <a:rPr lang="en-GB" dirty="0" err="1"/>
              <a:t>ctrl+Sp</a:t>
            </a:r>
            <a:r>
              <a:rPr lang="en-GB" dirty="0"/>
              <a:t>, </a:t>
            </a:r>
            <a:r>
              <a:rPr lang="en-GB" dirty="0" err="1" smtClean="0"/>
              <a:t>ctrl+shift+L</a:t>
            </a:r>
            <a:endParaRPr lang="en-GB" dirty="0"/>
          </a:p>
          <a:p>
            <a:r>
              <a:rPr lang="en-GB" dirty="0"/>
              <a:t>Increases learning burden on user, making them more prone to errors </a:t>
            </a:r>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0046280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GB" smtClean="0"/>
              <a:t>Internal and external consistency</a:t>
            </a:r>
            <a:endParaRPr lang="en-GB"/>
          </a:p>
        </p:txBody>
      </p:sp>
      <p:sp>
        <p:nvSpPr>
          <p:cNvPr id="96259" name="Rectangle 3"/>
          <p:cNvSpPr>
            <a:spLocks noGrp="1" noChangeArrowheads="1"/>
          </p:cNvSpPr>
          <p:nvPr>
            <p:ph type="body" idx="1"/>
          </p:nvPr>
        </p:nvSpPr>
        <p:spPr/>
        <p:txBody>
          <a:bodyPr/>
          <a:lstStyle/>
          <a:p>
            <a:r>
              <a:rPr lang="en-GB" dirty="0" smtClean="0"/>
              <a:t>Internal consistency refers to designing operations to behave the same within an application</a:t>
            </a:r>
          </a:p>
          <a:p>
            <a:pPr lvl="1"/>
            <a:r>
              <a:rPr lang="en-GB" dirty="0" smtClean="0"/>
              <a:t>Difficult to achieve with complex interfaces</a:t>
            </a:r>
          </a:p>
          <a:p>
            <a:pPr lvl="1"/>
            <a:endParaRPr lang="en-GB" dirty="0" smtClean="0"/>
          </a:p>
          <a:p>
            <a:r>
              <a:rPr lang="en-GB" dirty="0" smtClean="0"/>
              <a:t>External consistency refers to designing operations, interfaces, etc., to be the same across applications and devices</a:t>
            </a:r>
          </a:p>
          <a:p>
            <a:pPr lvl="1"/>
            <a:r>
              <a:rPr lang="en-GB" dirty="0" smtClean="0"/>
              <a:t>Very rarely the case, based on different designer’s preference</a:t>
            </a:r>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6721318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smtClean="0"/>
              <a:t>Keypad numbers layout</a:t>
            </a:r>
            <a:endParaRPr lang="en-GB"/>
          </a:p>
        </p:txBody>
      </p:sp>
      <p:sp>
        <p:nvSpPr>
          <p:cNvPr id="98307" name="Rectangle 3"/>
          <p:cNvSpPr>
            <a:spLocks noGrp="1" noChangeArrowheads="1"/>
          </p:cNvSpPr>
          <p:nvPr>
            <p:ph type="body" idx="1"/>
          </p:nvPr>
        </p:nvSpPr>
        <p:spPr/>
        <p:txBody>
          <a:bodyPr/>
          <a:lstStyle/>
          <a:p>
            <a:r>
              <a:rPr lang="en-GB" dirty="0" smtClean="0"/>
              <a:t>A case of external inconsistency</a:t>
            </a:r>
          </a:p>
          <a:p>
            <a:pPr lvl="1"/>
            <a:endParaRPr lang="en-GB" dirty="0" smtClean="0"/>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
        <p:nvSpPr>
          <p:cNvPr id="98308" name="Rectangle 4"/>
          <p:cNvSpPr>
            <a:spLocks noChangeArrowheads="1"/>
          </p:cNvSpPr>
          <p:nvPr/>
        </p:nvSpPr>
        <p:spPr bwMode="auto">
          <a:xfrm>
            <a:off x="1387475" y="3194989"/>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1</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194989"/>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2</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194989"/>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11" name="Rectangle 7"/>
          <p:cNvSpPr>
            <a:spLocks noChangeArrowheads="1"/>
          </p:cNvSpPr>
          <p:nvPr/>
        </p:nvSpPr>
        <p:spPr bwMode="auto">
          <a:xfrm>
            <a:off x="1387475" y="37261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4</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37261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5</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37261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6</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2595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7</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2595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8</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2595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9</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1768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7</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1768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8</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1768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9</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37102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4</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37102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5</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37102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6</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2436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1</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2436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2</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243682"/>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4" name="Rectangle 40"/>
          <p:cNvSpPr>
            <a:spLocks noChangeArrowheads="1"/>
          </p:cNvSpPr>
          <p:nvPr/>
        </p:nvSpPr>
        <p:spPr bwMode="auto">
          <a:xfrm>
            <a:off x="1920875" y="4792957"/>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GB" dirty="0" smtClean="0">
                <a:latin typeface="Liberation Sans" panose="020B0604020202020204" pitchFamily="34" charset="0"/>
                <a:ea typeface="Liberation Sans" panose="020B0604020202020204" pitchFamily="34" charset="0"/>
                <a:cs typeface="Liberation Sans" panose="020B0604020202020204" pitchFamily="34" charset="0"/>
              </a:rPr>
              <a:t>0</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6" name="Rectangle 42"/>
          <p:cNvSpPr>
            <a:spLocks noChangeArrowheads="1"/>
          </p:cNvSpPr>
          <p:nvPr/>
        </p:nvSpPr>
        <p:spPr bwMode="auto">
          <a:xfrm>
            <a:off x="5638800" y="4777082"/>
            <a:ext cx="1066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GB" dirty="0" smtClean="0">
                <a:latin typeface="Liberation Sans" panose="020B0604020202020204" pitchFamily="34" charset="0"/>
                <a:ea typeface="Liberation Sans" panose="020B0604020202020204" pitchFamily="34" charset="0"/>
                <a:cs typeface="Liberation Sans" panose="020B0604020202020204" pitchFamily="34" charset="0"/>
              </a:rPr>
              <a:t>0</a:t>
            </a:r>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8" name="Text Box 44"/>
          <p:cNvSpPr txBox="1">
            <a:spLocks noChangeArrowheads="1"/>
          </p:cNvSpPr>
          <p:nvPr/>
        </p:nvSpPr>
        <p:spPr bwMode="auto">
          <a:xfrm>
            <a:off x="684599" y="2664271"/>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264348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2687416"/>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Tree>
    <p:extLst>
      <p:ext uri="{BB962C8B-B14F-4D97-AF65-F5344CB8AC3E}">
        <p14:creationId xmlns:p14="http://schemas.microsoft.com/office/powerpoint/2010/main" val="4186778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the Coordinator – </a:t>
            </a:r>
            <a:r>
              <a:rPr lang="en-US" dirty="0" err="1" smtClean="0"/>
              <a:t>Dr</a:t>
            </a:r>
            <a:r>
              <a:rPr lang="en-US" dirty="0" smtClean="0"/>
              <a:t> Mark Freeman</a:t>
            </a:r>
            <a:endParaRPr lang="en-US" dirty="0"/>
          </a:p>
        </p:txBody>
      </p:sp>
      <p:sp>
        <p:nvSpPr>
          <p:cNvPr id="3" name="Content Placeholder 2"/>
          <p:cNvSpPr>
            <a:spLocks noGrp="1"/>
          </p:cNvSpPr>
          <p:nvPr>
            <p:ph idx="1"/>
          </p:nvPr>
        </p:nvSpPr>
        <p:spPr/>
        <p:txBody>
          <a:bodyPr>
            <a:normAutofit/>
          </a:bodyPr>
          <a:lstStyle/>
          <a:p>
            <a:r>
              <a:rPr lang="en-US" dirty="0" smtClean="0"/>
              <a:t>Senior Lecturer</a:t>
            </a:r>
          </a:p>
          <a:p>
            <a:r>
              <a:rPr lang="en-US" dirty="0" smtClean="0"/>
              <a:t>Teaching in 2016</a:t>
            </a:r>
          </a:p>
          <a:p>
            <a:pPr lvl="1"/>
            <a:r>
              <a:rPr lang="en-US" dirty="0"/>
              <a:t>CSIT321: </a:t>
            </a:r>
            <a:r>
              <a:rPr lang="en-US" dirty="0" smtClean="0"/>
              <a:t>Project (Annual and Spring2016/Autumn2017)</a:t>
            </a:r>
            <a:endParaRPr lang="en-US" dirty="0"/>
          </a:p>
          <a:p>
            <a:pPr lvl="1"/>
            <a:r>
              <a:rPr lang="en-US" dirty="0" smtClean="0"/>
              <a:t>CSIT114: Systems Analysis (Autumn)</a:t>
            </a:r>
          </a:p>
          <a:p>
            <a:pPr lvl="1"/>
            <a:r>
              <a:rPr lang="en-US" dirty="0" smtClean="0"/>
              <a:t>CSIT226</a:t>
            </a:r>
            <a:r>
              <a:rPr lang="en-US" dirty="0"/>
              <a:t>: </a:t>
            </a:r>
            <a:r>
              <a:rPr lang="en-US" dirty="0" smtClean="0"/>
              <a:t>Human </a:t>
            </a:r>
            <a:r>
              <a:rPr lang="en-US" dirty="0"/>
              <a:t>Computer Interaction</a:t>
            </a:r>
            <a:endParaRPr lang="en-US" dirty="0" smtClean="0"/>
          </a:p>
          <a:p>
            <a:r>
              <a:rPr lang="en-US" dirty="0" smtClean="0"/>
              <a:t>Other roles</a:t>
            </a:r>
          </a:p>
          <a:p>
            <a:pPr lvl="1"/>
            <a:r>
              <a:rPr lang="en-US" dirty="0" smtClean="0"/>
              <a:t>Academic Program Director – INTI, Malaysia</a:t>
            </a:r>
          </a:p>
          <a:p>
            <a:pPr lvl="1"/>
            <a:r>
              <a:rPr lang="en-US" dirty="0" smtClean="0"/>
              <a:t>Chair of Industry and Community Engagement (SISAT)</a:t>
            </a:r>
          </a:p>
          <a:p>
            <a:pPr lvl="1"/>
            <a:r>
              <a:rPr lang="en-US" dirty="0" smtClean="0"/>
              <a:t>Degree Director – Master of Information Technology Management</a:t>
            </a:r>
          </a:p>
          <a:p>
            <a:pPr lvl="1"/>
            <a:r>
              <a:rPr lang="en-US" dirty="0" smtClean="0"/>
              <a:t>Chair of Advisory Panel – </a:t>
            </a:r>
            <a:r>
              <a:rPr lang="en-US" dirty="0" err="1" smtClean="0"/>
              <a:t>UOWCollege</a:t>
            </a:r>
            <a:r>
              <a:rPr lang="en-US" dirty="0" smtClean="0"/>
              <a:t> Dip.IT</a:t>
            </a:r>
          </a:p>
          <a:p>
            <a:pPr lvl="1"/>
            <a:r>
              <a:rPr lang="en-US" dirty="0" smtClean="0"/>
              <a:t>Board Member – ICT Illawarra</a:t>
            </a:r>
          </a:p>
          <a:p>
            <a:endParaRPr lang="en-US" dirty="0" smtClean="0"/>
          </a:p>
        </p:txBody>
      </p:sp>
    </p:spTree>
    <p:extLst>
      <p:ext uri="{BB962C8B-B14F-4D97-AF65-F5344CB8AC3E}">
        <p14:creationId xmlns:p14="http://schemas.microsoft.com/office/powerpoint/2010/main" val="596032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smtClean="0"/>
              <a:t>Affordances: to give a clue</a:t>
            </a:r>
            <a:endParaRPr lang="en-GB"/>
          </a:p>
        </p:txBody>
      </p:sp>
      <p:sp>
        <p:nvSpPr>
          <p:cNvPr id="100355" name="Rectangle 3"/>
          <p:cNvSpPr>
            <a:spLocks noGrp="1" noChangeArrowheads="1"/>
          </p:cNvSpPr>
          <p:nvPr>
            <p:ph type="body" idx="1"/>
          </p:nvPr>
        </p:nvSpPr>
        <p:spPr/>
        <p:txBody>
          <a:bodyPr/>
          <a:lstStyle/>
          <a:p>
            <a:r>
              <a:rPr lang="en-GB" dirty="0" smtClean="0"/>
              <a:t>Refers to an attribute of an object that allows people to know how to use it</a:t>
            </a:r>
          </a:p>
          <a:p>
            <a:pPr lvl="1"/>
            <a:r>
              <a:rPr lang="en-GB" dirty="0" smtClean="0"/>
              <a:t>e.g. a mouse button invites pushing, a door handle affords pulling</a:t>
            </a:r>
          </a:p>
          <a:p>
            <a:r>
              <a:rPr lang="en-GB" dirty="0" smtClean="0"/>
              <a:t>Norman (1988) used the term to discuss the design of everyday objects</a:t>
            </a:r>
          </a:p>
          <a:p>
            <a:r>
              <a:rPr lang="en-GB" dirty="0" smtClean="0"/>
              <a:t>Since has been much popularised in interaction design to discuss how to design interface objects</a:t>
            </a:r>
          </a:p>
          <a:p>
            <a:pPr lvl="1"/>
            <a:r>
              <a:rPr lang="en-GB" dirty="0" smtClean="0"/>
              <a:t>e.g. scrollbars to afford moving up and down, icons to afford clicking on </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2038367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r>
              <a:rPr lang="en-GB" smtClean="0"/>
              <a:t>What does ‘affordance’ have to offer interaction design?</a:t>
            </a:r>
            <a:endParaRPr lang="en-GB"/>
          </a:p>
        </p:txBody>
      </p:sp>
      <p:sp>
        <p:nvSpPr>
          <p:cNvPr id="102403" name="Rectangle 3"/>
          <p:cNvSpPr>
            <a:spLocks noGrp="1" noChangeArrowheads="1"/>
          </p:cNvSpPr>
          <p:nvPr>
            <p:ph type="body" idx="1"/>
          </p:nvPr>
        </p:nvSpPr>
        <p:spPr/>
        <p:txBody>
          <a:bodyPr/>
          <a:lstStyle/>
          <a:p>
            <a:r>
              <a:rPr lang="en-GB" dirty="0" smtClean="0"/>
              <a:t>Interfaces are virtual and do not have affordances like physical </a:t>
            </a:r>
            <a:r>
              <a:rPr lang="en-GB" dirty="0" smtClean="0"/>
              <a:t>objects</a:t>
            </a:r>
            <a:endParaRPr lang="en-GB" dirty="0" smtClean="0"/>
          </a:p>
          <a:p>
            <a:r>
              <a:rPr lang="en-GB" dirty="0" smtClean="0"/>
              <a:t>Norman argues it does not make sense to talk about interfaces in terms of ‘real’ affordances </a:t>
            </a:r>
          </a:p>
          <a:p>
            <a:r>
              <a:rPr lang="en-GB" dirty="0" smtClean="0"/>
              <a:t>Instead interfaces are better conceptualized as ‘perceived’ affordances</a:t>
            </a:r>
          </a:p>
          <a:p>
            <a:pPr lvl="1"/>
            <a:r>
              <a:rPr lang="en-GB" dirty="0" smtClean="0"/>
              <a:t>Learned conventions of arbitrary mappings between action and effect at the interface</a:t>
            </a:r>
          </a:p>
          <a:p>
            <a:pPr lvl="1"/>
            <a:r>
              <a:rPr lang="en-GB" dirty="0" smtClean="0"/>
              <a:t>Some mappings are better than others</a:t>
            </a:r>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264226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smtClean="0"/>
              <a:t>Key points</a:t>
            </a:r>
            <a:endParaRPr lang="en-GB" dirty="0"/>
          </a:p>
        </p:txBody>
      </p:sp>
      <p:sp>
        <p:nvSpPr>
          <p:cNvPr id="108547" name="Rectangle 3"/>
          <p:cNvSpPr>
            <a:spLocks noGrp="1" noChangeArrowheads="1"/>
          </p:cNvSpPr>
          <p:nvPr>
            <p:ph type="body" idx="1"/>
          </p:nvPr>
        </p:nvSpPr>
        <p:spPr/>
        <p:txBody>
          <a:bodyPr/>
          <a:lstStyle/>
          <a:p>
            <a:r>
              <a:rPr lang="en-GB" dirty="0" smtClean="0"/>
              <a:t>Interaction design is concerned with designing interactive products to support the way people communicate and interact in their everyday and working </a:t>
            </a:r>
            <a:r>
              <a:rPr lang="en-GB" dirty="0" smtClean="0"/>
              <a:t>lives</a:t>
            </a:r>
            <a:endParaRPr lang="en-GB" dirty="0" smtClean="0"/>
          </a:p>
          <a:p>
            <a:r>
              <a:rPr lang="en-GB" dirty="0" smtClean="0"/>
              <a:t>It is concerned with how to create quality user </a:t>
            </a:r>
            <a:r>
              <a:rPr lang="en-GB" dirty="0" smtClean="0"/>
              <a:t>experiences</a:t>
            </a:r>
            <a:endParaRPr lang="en-GB" dirty="0" smtClean="0"/>
          </a:p>
          <a:p>
            <a:r>
              <a:rPr lang="en-GB" dirty="0" smtClean="0"/>
              <a:t>It requires taking into account a number of interdependent factors, including context of use, type of activities, cultural differences, and user </a:t>
            </a:r>
            <a:r>
              <a:rPr lang="en-GB" dirty="0" smtClean="0"/>
              <a:t>groups</a:t>
            </a:r>
            <a:endParaRPr lang="en-GB" dirty="0" smtClean="0"/>
          </a:p>
          <a:p>
            <a:r>
              <a:rPr lang="en-GB" dirty="0" smtClean="0"/>
              <a:t>It is multidisciplinary, involving many inputs from wide-reaching disciplines and fields</a:t>
            </a:r>
          </a:p>
          <a:p>
            <a:endParaRPr lang="en-GB" dirty="0"/>
          </a:p>
        </p:txBody>
      </p:sp>
      <p:sp>
        <p:nvSpPr>
          <p:cNvPr id="3" name="Footer Placeholder 2"/>
          <p:cNvSpPr>
            <a:spLocks noGrp="1"/>
          </p:cNvSpPr>
          <p:nvPr>
            <p:ph type="ftr" sz="quarter" idx="4294967295"/>
          </p:nvPr>
        </p:nvSpPr>
        <p:spPr>
          <a:xfrm>
            <a:off x="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4917639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77" y="2686074"/>
            <a:ext cx="7772400" cy="1470025"/>
          </a:xfrm>
        </p:spPr>
        <p:txBody>
          <a:bodyPr>
            <a:noAutofit/>
          </a:bodyPr>
          <a:lstStyle/>
          <a:p>
            <a:pPr>
              <a:lnSpc>
                <a:spcPct val="80000"/>
              </a:lnSpc>
            </a:pPr>
            <a:r>
              <a:rPr lang="en-US" spc="-150" dirty="0" smtClean="0">
                <a:solidFill>
                  <a:schemeClr val="bg1"/>
                </a:solidFill>
                <a:latin typeface="Times New Roman"/>
                <a:cs typeface="Times New Roman"/>
              </a:rPr>
              <a:t>Questions</a:t>
            </a:r>
            <a:endParaRPr lang="en-US" spc="-150" dirty="0">
              <a:solidFill>
                <a:schemeClr val="bg1"/>
              </a:solidFill>
              <a:latin typeface="Times New Roman"/>
              <a:cs typeface="Times New Roman"/>
            </a:endParaRPr>
          </a:p>
        </p:txBody>
      </p:sp>
    </p:spTree>
    <p:extLst>
      <p:ext uri="{BB962C8B-B14F-4D97-AF65-F5344CB8AC3E}">
        <p14:creationId xmlns:p14="http://schemas.microsoft.com/office/powerpoint/2010/main" val="2357175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the Coordinator – </a:t>
            </a:r>
            <a:r>
              <a:rPr lang="en-US" dirty="0" err="1" smtClean="0"/>
              <a:t>Dr</a:t>
            </a:r>
            <a:r>
              <a:rPr lang="en-US" dirty="0" smtClean="0"/>
              <a:t> Mark Freeman</a:t>
            </a:r>
            <a:endParaRPr lang="en-US" dirty="0"/>
          </a:p>
        </p:txBody>
      </p:sp>
      <p:sp>
        <p:nvSpPr>
          <p:cNvPr id="3" name="Content Placeholder 2"/>
          <p:cNvSpPr>
            <a:spLocks noGrp="1"/>
          </p:cNvSpPr>
          <p:nvPr>
            <p:ph idx="1"/>
          </p:nvPr>
        </p:nvSpPr>
        <p:spPr/>
        <p:txBody>
          <a:bodyPr>
            <a:normAutofit/>
          </a:bodyPr>
          <a:lstStyle/>
          <a:p>
            <a:r>
              <a:rPr lang="en-US" dirty="0" smtClean="0"/>
              <a:t>Research interests: </a:t>
            </a:r>
            <a:endParaRPr lang="en-US" dirty="0"/>
          </a:p>
          <a:p>
            <a:pPr lvl="1"/>
            <a:r>
              <a:rPr lang="en-US" dirty="0" smtClean="0"/>
              <a:t>Human</a:t>
            </a:r>
            <a:r>
              <a:rPr lang="en-US" dirty="0"/>
              <a:t>-Computer </a:t>
            </a:r>
            <a:r>
              <a:rPr lang="en-US" dirty="0" smtClean="0"/>
              <a:t>Interaction and User Experience </a:t>
            </a:r>
            <a:r>
              <a:rPr lang="en-US" dirty="0"/>
              <a:t>(current focus on mobile systems and systems in early childhood) </a:t>
            </a:r>
          </a:p>
          <a:p>
            <a:pPr lvl="1"/>
            <a:r>
              <a:rPr lang="en-US" dirty="0" smtClean="0"/>
              <a:t>User </a:t>
            </a:r>
            <a:r>
              <a:rPr lang="en-US" dirty="0"/>
              <a:t>learning and cognitive abilities when interacting with </a:t>
            </a:r>
            <a:r>
              <a:rPr lang="en-US" dirty="0" smtClean="0"/>
              <a:t>systems</a:t>
            </a:r>
          </a:p>
          <a:p>
            <a:pPr lvl="1"/>
            <a:r>
              <a:rPr lang="en-US" dirty="0" smtClean="0"/>
              <a:t>Social </a:t>
            </a:r>
            <a:r>
              <a:rPr lang="en-US" dirty="0"/>
              <a:t>Networking </a:t>
            </a:r>
            <a:r>
              <a:rPr lang="en-US" dirty="0" smtClean="0"/>
              <a:t>Technologies</a:t>
            </a:r>
          </a:p>
          <a:p>
            <a:r>
              <a:rPr lang="en-US" dirty="0" smtClean="0"/>
              <a:t>Qualifications:</a:t>
            </a:r>
          </a:p>
          <a:p>
            <a:pPr lvl="1"/>
            <a:r>
              <a:rPr lang="en-US" dirty="0" smtClean="0"/>
              <a:t>Doctor of Philosophy (UOW)</a:t>
            </a:r>
          </a:p>
          <a:p>
            <a:pPr lvl="1"/>
            <a:r>
              <a:rPr lang="en-US" dirty="0" smtClean="0"/>
              <a:t>Master of Education (Higher Education) with Distinction (UOW)</a:t>
            </a:r>
          </a:p>
          <a:p>
            <a:pPr lvl="1"/>
            <a:r>
              <a:rPr lang="en-US" dirty="0" smtClean="0"/>
              <a:t>Bachelor of Information and Communication Technology (Software Development) </a:t>
            </a:r>
            <a:r>
              <a:rPr lang="en-US" dirty="0" err="1" smtClean="0"/>
              <a:t>Honours</a:t>
            </a:r>
            <a:r>
              <a:rPr lang="en-US" dirty="0" smtClean="0"/>
              <a:t> I (UOW) </a:t>
            </a:r>
          </a:p>
        </p:txBody>
      </p:sp>
    </p:spTree>
    <p:extLst>
      <p:ext uri="{BB962C8B-B14F-4D97-AF65-F5344CB8AC3E}">
        <p14:creationId xmlns:p14="http://schemas.microsoft.com/office/powerpoint/2010/main" val="2947164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12897"/>
          <a:stretch/>
        </p:blipFill>
        <p:spPr>
          <a:xfrm>
            <a:off x="0" y="0"/>
            <a:ext cx="9144000" cy="5973510"/>
          </a:xfrm>
          <a:prstGeom prst="rect">
            <a:avLst/>
          </a:prstGeom>
        </p:spPr>
      </p:pic>
    </p:spTree>
    <p:extLst>
      <p:ext uri="{BB962C8B-B14F-4D97-AF65-F5344CB8AC3E}">
        <p14:creationId xmlns:p14="http://schemas.microsoft.com/office/powerpoint/2010/main" val="46508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3248494274"/>
              </p:ext>
            </p:extLst>
          </p:nvPr>
        </p:nvGraphicFramePr>
        <p:xfrm>
          <a:off x="0" y="169132"/>
          <a:ext cx="9144000" cy="6452383"/>
        </p:xfrm>
        <a:graphic>
          <a:graphicData uri="http://schemas.openxmlformats.org/drawingml/2006/table">
            <a:tbl>
              <a:tblPr firstRow="1" bandRow="1">
                <a:tableStyleId>{5C22544A-7EE6-4342-B048-85BDC9FD1C3A}</a:tableStyleId>
              </a:tblPr>
              <a:tblGrid>
                <a:gridCol w="967563"/>
                <a:gridCol w="5128437"/>
                <a:gridCol w="3048000"/>
              </a:tblGrid>
              <a:tr h="430224">
                <a:tc>
                  <a:txBody>
                    <a:bodyPr/>
                    <a:lstStyle/>
                    <a:p>
                      <a:endParaRPr lang="en-AU" dirty="0">
                        <a:latin typeface="+mn-lt"/>
                      </a:endParaRPr>
                    </a:p>
                  </a:txBody>
                  <a:tcPr/>
                </a:tc>
                <a:tc>
                  <a:txBody>
                    <a:bodyPr/>
                    <a:lstStyle/>
                    <a:p>
                      <a:r>
                        <a:rPr lang="en-AU" dirty="0" smtClean="0"/>
                        <a:t>Topic</a:t>
                      </a:r>
                      <a:endParaRPr lang="en-AU" b="0" dirty="0">
                        <a:latin typeface="+mn-lt"/>
                      </a:endParaRPr>
                    </a:p>
                  </a:txBody>
                  <a:tcPr/>
                </a:tc>
                <a:tc>
                  <a:txBody>
                    <a:bodyPr/>
                    <a:lstStyle/>
                    <a:p>
                      <a:r>
                        <a:rPr lang="en-AU" dirty="0" smtClean="0"/>
                        <a:t>Reading</a:t>
                      </a:r>
                      <a:endParaRPr lang="en-AU" b="0" dirty="0">
                        <a:latin typeface="+mn-lt"/>
                      </a:endParaRPr>
                    </a:p>
                  </a:txBody>
                  <a:tcPr/>
                </a:tc>
              </a:tr>
              <a:tr h="430224">
                <a:tc>
                  <a:txBody>
                    <a:bodyPr/>
                    <a:lstStyle/>
                    <a:p>
                      <a:pPr algn="ctr">
                        <a:lnSpc>
                          <a:spcPct val="115000"/>
                        </a:lnSpc>
                        <a:spcAft>
                          <a:spcPts val="0"/>
                        </a:spcAft>
                      </a:pPr>
                      <a:r>
                        <a:rPr lang="en-AU" sz="1600" dirty="0">
                          <a:solidFill>
                            <a:schemeClr val="bg1"/>
                          </a:solidFill>
                          <a:effectLst/>
                        </a:rPr>
                        <a:t>1 </a:t>
                      </a:r>
                      <a:endParaRPr lang="en-AU" sz="1600" dirty="0">
                        <a:solidFill>
                          <a:schemeClr val="bg1"/>
                        </a:solidFill>
                        <a:effectLst/>
                        <a:latin typeface="+mn-lt"/>
                        <a:ea typeface="Times New Roman"/>
                        <a:cs typeface="Times New Roman"/>
                      </a:endParaRPr>
                    </a:p>
                  </a:txBody>
                  <a:tcPr marL="68580" marR="68580" marT="0" marB="0" anchor="ctr">
                    <a:solidFill>
                      <a:srgbClr val="FF0000"/>
                    </a:solidFill>
                  </a:tcPr>
                </a:tc>
                <a:tc>
                  <a:txBody>
                    <a:bodyPr/>
                    <a:lstStyle/>
                    <a:p>
                      <a:pPr>
                        <a:lnSpc>
                          <a:spcPct val="115000"/>
                        </a:lnSpc>
                        <a:spcAft>
                          <a:spcPts val="0"/>
                        </a:spcAft>
                      </a:pPr>
                      <a:r>
                        <a:rPr lang="en-AU" sz="1600" dirty="0">
                          <a:solidFill>
                            <a:schemeClr val="bg1"/>
                          </a:solidFill>
                          <a:effectLst/>
                        </a:rPr>
                        <a:t>Subject Overview and Introduction </a:t>
                      </a:r>
                      <a:r>
                        <a:rPr lang="en-AU" sz="1600" dirty="0" smtClean="0">
                          <a:solidFill>
                            <a:schemeClr val="bg1"/>
                          </a:solidFill>
                          <a:effectLst/>
                        </a:rPr>
                        <a:t>to HCI</a:t>
                      </a:r>
                      <a:endParaRPr lang="en-AU" sz="1600" dirty="0">
                        <a:solidFill>
                          <a:schemeClr val="bg1"/>
                        </a:solidFill>
                        <a:effectLst/>
                        <a:latin typeface="+mn-lt"/>
                        <a:ea typeface="Times New Roman"/>
                        <a:cs typeface="Times New Roman"/>
                      </a:endParaRPr>
                    </a:p>
                  </a:txBody>
                  <a:tcPr marL="68580" marR="68580" marT="0" marB="0" anchor="ctr">
                    <a:solidFill>
                      <a:srgbClr val="FF0000"/>
                    </a:solidFill>
                  </a:tcPr>
                </a:tc>
                <a:tc>
                  <a:txBody>
                    <a:bodyPr/>
                    <a:lstStyle/>
                    <a:p>
                      <a:pPr>
                        <a:lnSpc>
                          <a:spcPct val="115000"/>
                        </a:lnSpc>
                        <a:spcAft>
                          <a:spcPts val="0"/>
                        </a:spcAft>
                      </a:pPr>
                      <a:r>
                        <a:rPr lang="en-AU" sz="1600" dirty="0">
                          <a:solidFill>
                            <a:schemeClr val="bg1"/>
                          </a:solidFill>
                          <a:effectLst/>
                        </a:rPr>
                        <a:t>Chapter 1 </a:t>
                      </a:r>
                      <a:endParaRPr lang="en-AU" sz="1600" dirty="0">
                        <a:solidFill>
                          <a:schemeClr val="bg1"/>
                        </a:solidFill>
                        <a:effectLst/>
                        <a:latin typeface="+mn-lt"/>
                        <a:ea typeface="Times New Roman"/>
                        <a:cs typeface="Times New Roman"/>
                      </a:endParaRPr>
                    </a:p>
                  </a:txBody>
                  <a:tcPr marL="68580" marR="68580" marT="0" marB="0" anchor="ctr">
                    <a:solidFill>
                      <a:srgbClr val="FF0000"/>
                    </a:solidFill>
                  </a:tcPr>
                </a:tc>
              </a:tr>
              <a:tr h="430224">
                <a:tc>
                  <a:txBody>
                    <a:bodyPr/>
                    <a:lstStyle/>
                    <a:p>
                      <a:pPr algn="ctr">
                        <a:lnSpc>
                          <a:spcPct val="115000"/>
                        </a:lnSpc>
                        <a:spcAft>
                          <a:spcPts val="0"/>
                        </a:spcAft>
                      </a:pPr>
                      <a:r>
                        <a:rPr lang="en-AU" sz="1600" dirty="0">
                          <a:effectLst/>
                        </a:rPr>
                        <a:t>2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User-Centred</a:t>
                      </a:r>
                      <a:r>
                        <a:rPr lang="en-AU" sz="1600" baseline="0" dirty="0" smtClean="0">
                          <a:effectLst/>
                        </a:rPr>
                        <a:t> Design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 2</a:t>
                      </a:r>
                      <a:endParaRPr lang="en-AU" sz="1600" dirty="0">
                        <a:solidFill>
                          <a:srgbClr val="000000"/>
                        </a:solidFill>
                        <a:effectLst/>
                        <a:latin typeface="+mn-lt"/>
                        <a:ea typeface="Times New Roman"/>
                        <a:cs typeface="Times New Roman"/>
                      </a:endParaRPr>
                    </a:p>
                  </a:txBody>
                  <a:tcPr marL="68580" marR="68580" marT="0" marB="0" anchor="ctr"/>
                </a:tc>
              </a:tr>
              <a:tr h="467647">
                <a:tc>
                  <a:txBody>
                    <a:bodyPr/>
                    <a:lstStyle/>
                    <a:p>
                      <a:pPr algn="ctr">
                        <a:lnSpc>
                          <a:spcPct val="115000"/>
                        </a:lnSpc>
                        <a:spcAft>
                          <a:spcPts val="0"/>
                        </a:spcAft>
                      </a:pPr>
                      <a:r>
                        <a:rPr lang="en-AU" sz="1600" dirty="0">
                          <a:effectLst/>
                        </a:rPr>
                        <a:t>3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User Interaction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Chapters </a:t>
                      </a:r>
                      <a:r>
                        <a:rPr lang="en-AU" sz="1600" dirty="0" smtClean="0">
                          <a:effectLst/>
                        </a:rPr>
                        <a:t>3 &amp; 4</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4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User Interfaces</a:t>
                      </a:r>
                    </a:p>
                  </a:txBody>
                  <a:tcPr marL="68580" marR="68580" marT="0" marB="0" anchor="ctr"/>
                </a:tc>
                <a:tc>
                  <a:txBody>
                    <a:bodyPr/>
                    <a:lstStyle/>
                    <a:p>
                      <a:pPr>
                        <a:lnSpc>
                          <a:spcPct val="115000"/>
                        </a:lnSpc>
                        <a:spcAft>
                          <a:spcPts val="0"/>
                        </a:spcAft>
                      </a:pPr>
                      <a:r>
                        <a:rPr lang="en-AU" sz="1600" dirty="0" smtClean="0">
                          <a:effectLst/>
                        </a:rPr>
                        <a:t>Chapters</a:t>
                      </a:r>
                      <a:r>
                        <a:rPr lang="en-AU" sz="1600" baseline="0" dirty="0" smtClean="0">
                          <a:effectLst/>
                        </a:rPr>
                        <a:t> 5 &amp; 6</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5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Information Presentation and Navigation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6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Accessibility and</a:t>
                      </a:r>
                      <a:r>
                        <a:rPr lang="en-AU" sz="1600" baseline="0" dirty="0" smtClean="0">
                          <a:solidFill>
                            <a:srgbClr val="000000"/>
                          </a:solidFill>
                          <a:effectLst/>
                          <a:latin typeface="+mn-lt"/>
                          <a:ea typeface="Times New Roman"/>
                          <a:cs typeface="Times New Roman"/>
                        </a:rPr>
                        <a:t> Special Issues in HCI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7</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 Data Gathering and Analysis</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Chapters</a:t>
                      </a:r>
                      <a:r>
                        <a:rPr lang="en-AU" sz="1600" baseline="0" dirty="0" smtClean="0">
                          <a:effectLst/>
                        </a:rPr>
                        <a:t> 7 &amp; 8</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8</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II: Requirements and Modelling</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Chapters</a:t>
                      </a:r>
                      <a:r>
                        <a:rPr lang="en-AU" sz="1600" baseline="0" dirty="0" smtClean="0">
                          <a:effectLst/>
                        </a:rPr>
                        <a:t> 9 &amp; 10</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9</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Interaction Design</a:t>
                      </a:r>
                      <a:r>
                        <a:rPr lang="en-AU" sz="1600" baseline="0" dirty="0" smtClean="0">
                          <a:solidFill>
                            <a:srgbClr val="000000"/>
                          </a:solidFill>
                          <a:effectLst/>
                          <a:latin typeface="+mn-lt"/>
                          <a:ea typeface="Times New Roman"/>
                          <a:cs typeface="Times New Roman"/>
                        </a:rPr>
                        <a:t> and Development III: Prototyping</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Chapters</a:t>
                      </a:r>
                      <a:r>
                        <a:rPr lang="en-AU" sz="1600" baseline="0" dirty="0" smtClean="0">
                          <a:solidFill>
                            <a:srgbClr val="000000"/>
                          </a:solidFill>
                          <a:effectLst/>
                          <a:latin typeface="+mn-lt"/>
                          <a:ea typeface="Times New Roman"/>
                          <a:cs typeface="Times New Roman"/>
                        </a:rPr>
                        <a:t> 11 &amp; 12</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10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No Classes: Public Holiday</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effectLst/>
                        </a:rPr>
                        <a:t>No Readings </a:t>
                      </a:r>
                      <a:endParaRPr lang="en-AU" sz="1600" dirty="0" smtClean="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11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Usability</a:t>
                      </a:r>
                      <a:r>
                        <a:rPr lang="en-AU" sz="1600" baseline="0" dirty="0" smtClean="0">
                          <a:solidFill>
                            <a:srgbClr val="000000"/>
                          </a:solidFill>
                          <a:effectLst/>
                          <a:latin typeface="+mn-lt"/>
                          <a:ea typeface="Times New Roman"/>
                          <a:cs typeface="Times New Roman"/>
                        </a:rPr>
                        <a:t> Evaluation Methods I</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a:t>
                      </a:r>
                      <a:r>
                        <a:rPr lang="en-AU" sz="1600" baseline="0" dirty="0" smtClean="0">
                          <a:effectLst/>
                        </a:rPr>
                        <a:t> 13</a:t>
                      </a:r>
                      <a:r>
                        <a:rPr lang="en-AU" sz="1600" dirty="0" smtClean="0">
                          <a:effectLst/>
                        </a:rPr>
                        <a:t> </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12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AU" sz="1600" dirty="0" smtClean="0">
                          <a:solidFill>
                            <a:srgbClr val="000000"/>
                          </a:solidFill>
                          <a:effectLst/>
                          <a:latin typeface="+mn-lt"/>
                          <a:ea typeface="Times New Roman"/>
                          <a:cs typeface="Times New Roman"/>
                        </a:rPr>
                        <a:t>Usability</a:t>
                      </a:r>
                      <a:r>
                        <a:rPr lang="en-AU" sz="1600" baseline="0" dirty="0" smtClean="0">
                          <a:solidFill>
                            <a:srgbClr val="000000"/>
                          </a:solidFill>
                          <a:effectLst/>
                          <a:latin typeface="+mn-lt"/>
                          <a:ea typeface="Times New Roman"/>
                          <a:cs typeface="Times New Roman"/>
                        </a:rPr>
                        <a:t> Evaluation Methods I</a:t>
                      </a:r>
                      <a:r>
                        <a:rPr lang="en-AU" sz="1600" baseline="0" dirty="0">
                          <a:solidFill>
                            <a:srgbClr val="000000"/>
                          </a:solidFill>
                          <a:effectLst/>
                          <a:latin typeface="+mn-lt"/>
                          <a:ea typeface="Times New Roman"/>
                          <a:cs typeface="Times New Roman"/>
                        </a:rPr>
                        <a:t>I</a:t>
                      </a:r>
                      <a:endParaRPr lang="en-AU" sz="1600" dirty="0" smtClean="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effectLst/>
                        </a:rPr>
                        <a:t>Chapters </a:t>
                      </a:r>
                      <a:r>
                        <a:rPr lang="en-AU" sz="1600" dirty="0">
                          <a:effectLst/>
                        </a:rPr>
                        <a:t>14 </a:t>
                      </a:r>
                      <a:r>
                        <a:rPr lang="en-AU" sz="1600" dirty="0" smtClean="0">
                          <a:effectLst/>
                        </a:rPr>
                        <a:t>&amp; 15</a:t>
                      </a:r>
                      <a:endParaRPr lang="en-AU" sz="1600" dirty="0">
                        <a:solidFill>
                          <a:srgbClr val="000000"/>
                        </a:solidFill>
                        <a:effectLst/>
                        <a:latin typeface="+mn-lt"/>
                        <a:ea typeface="Times New Roman"/>
                        <a:cs typeface="Times New Roman"/>
                      </a:endParaRPr>
                    </a:p>
                  </a:txBody>
                  <a:tcPr marL="68580" marR="68580" marT="0" marB="0" anchor="ctr"/>
                </a:tc>
              </a:tr>
              <a:tr h="430224">
                <a:tc>
                  <a:txBody>
                    <a:bodyPr/>
                    <a:lstStyle/>
                    <a:p>
                      <a:pPr algn="ctr">
                        <a:lnSpc>
                          <a:spcPct val="115000"/>
                        </a:lnSpc>
                        <a:spcAft>
                          <a:spcPts val="0"/>
                        </a:spcAft>
                      </a:pPr>
                      <a:r>
                        <a:rPr lang="en-AU" sz="1600" dirty="0">
                          <a:effectLst/>
                        </a:rPr>
                        <a:t>13 </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smtClean="0">
                          <a:solidFill>
                            <a:srgbClr val="000000"/>
                          </a:solidFill>
                          <a:effectLst/>
                          <a:latin typeface="+mn-lt"/>
                          <a:ea typeface="Times New Roman"/>
                          <a:cs typeface="Times New Roman"/>
                        </a:rPr>
                        <a:t>Future HCI &amp; Subject Revision</a:t>
                      </a:r>
                      <a:endParaRPr lang="en-AU" sz="1600" dirty="0">
                        <a:solidFill>
                          <a:srgbClr val="000000"/>
                        </a:solidFill>
                        <a:effectLst/>
                        <a:latin typeface="+mn-lt"/>
                        <a:ea typeface="Times New Roman"/>
                        <a:cs typeface="Times New Roman"/>
                      </a:endParaRPr>
                    </a:p>
                  </a:txBody>
                  <a:tcPr marL="68580" marR="68580" marT="0" marB="0" anchor="ctr"/>
                </a:tc>
                <a:tc>
                  <a:txBody>
                    <a:bodyPr/>
                    <a:lstStyle/>
                    <a:p>
                      <a:pPr>
                        <a:lnSpc>
                          <a:spcPct val="115000"/>
                        </a:lnSpc>
                        <a:spcAft>
                          <a:spcPts val="0"/>
                        </a:spcAft>
                      </a:pPr>
                      <a:r>
                        <a:rPr lang="en-AU" sz="1600" dirty="0">
                          <a:effectLst/>
                        </a:rPr>
                        <a:t>No Readings </a:t>
                      </a:r>
                      <a:endParaRPr lang="en-AU" sz="1600" dirty="0">
                        <a:solidFill>
                          <a:srgbClr val="000000"/>
                        </a:solidFill>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24024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Subject </a:t>
            </a:r>
            <a:r>
              <a:rPr lang="en-AU" b="1" dirty="0" smtClean="0"/>
              <a:t>Description</a:t>
            </a:r>
            <a:endParaRPr lang="en-AU" dirty="0"/>
          </a:p>
        </p:txBody>
      </p:sp>
      <p:sp>
        <p:nvSpPr>
          <p:cNvPr id="3" name="Content Placeholder 2"/>
          <p:cNvSpPr>
            <a:spLocks noGrp="1"/>
          </p:cNvSpPr>
          <p:nvPr>
            <p:ph sz="half" idx="1"/>
          </p:nvPr>
        </p:nvSpPr>
        <p:spPr>
          <a:xfrm>
            <a:off x="457199" y="1435108"/>
            <a:ext cx="8169293" cy="4849674"/>
          </a:xfrm>
        </p:spPr>
        <p:txBody>
          <a:bodyPr>
            <a:normAutofit fontScale="92500"/>
          </a:bodyPr>
          <a:lstStyle/>
          <a:p>
            <a:pPr marL="0" indent="0">
              <a:buNone/>
            </a:pPr>
            <a:r>
              <a:rPr lang="en-AU" sz="2400" dirty="0"/>
              <a:t>The subject provides students with an understanding of Human Computer Interaction (HCI) principles and practices, and how to apply them in the context of developing usable interactive computer applications and systems. The subject also emphasises the importance of taking into account contextual, organisational, and social factors in the design of computer systems. Students will be taken through the analysis, design, development, and evaluation of user interfaces. They will acquire hands-on design skills through an interaction design project. The subject will cover topics including user-centred design, the development process, prototyping, usability testing, measuring and evaluating the user experience and accessibility.</a:t>
            </a:r>
          </a:p>
        </p:txBody>
      </p:sp>
    </p:spTree>
    <p:extLst>
      <p:ext uri="{BB962C8B-B14F-4D97-AF65-F5344CB8AC3E}">
        <p14:creationId xmlns:p14="http://schemas.microsoft.com/office/powerpoint/2010/main" val="418532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2016 UOW Brand">
      <a:dk1>
        <a:sysClr val="windowText" lastClr="000000"/>
      </a:dk1>
      <a:lt1>
        <a:sysClr val="window" lastClr="FFFFFF"/>
      </a:lt1>
      <a:dk2>
        <a:srgbClr val="0C2340"/>
      </a:dk2>
      <a:lt2>
        <a:srgbClr val="D9D9D6"/>
      </a:lt2>
      <a:accent1>
        <a:srgbClr val="0033CC"/>
      </a:accent1>
      <a:accent2>
        <a:srgbClr val="E10600"/>
      </a:accent2>
      <a:accent3>
        <a:srgbClr val="0C2340"/>
      </a:accent3>
      <a:accent4>
        <a:srgbClr val="FFFFFF"/>
      </a:accent4>
      <a:accent5>
        <a:srgbClr val="000000"/>
      </a:accent5>
      <a:accent6>
        <a:srgbClr val="FFFFFF"/>
      </a:accent6>
      <a:hlink>
        <a:srgbClr val="245397"/>
      </a:hlink>
      <a:folHlink>
        <a:srgbClr val="4195D3"/>
      </a:folHlink>
    </a:clrScheme>
    <a:fontScheme name="2016 UOW Brand">
      <a:majorFont>
        <a:latin typeface="Times New Roman"/>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2393</TotalTime>
  <Words>2380</Words>
  <Application>Microsoft Office PowerPoint</Application>
  <PresentationFormat>On-screen Show (4:3)</PresentationFormat>
  <Paragraphs>392</Paragraphs>
  <Slides>53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Office Theme</vt:lpstr>
      <vt:lpstr>Document</vt:lpstr>
      <vt:lpstr>Introductory Lecture – CSIT226/CSIT826</vt:lpstr>
      <vt:lpstr>PowerPoint Presentation</vt:lpstr>
      <vt:lpstr>PowerPoint Presentation</vt:lpstr>
      <vt:lpstr>This Week</vt:lpstr>
      <vt:lpstr>About the Coordinator – Dr Mark Freeman</vt:lpstr>
      <vt:lpstr>About the Coordinator – Dr Mark Freeman</vt:lpstr>
      <vt:lpstr>PowerPoint Presentation</vt:lpstr>
      <vt:lpstr>PowerPoint Presentation</vt:lpstr>
      <vt:lpstr>Subject Description</vt:lpstr>
      <vt:lpstr>Subject Learning Outcomes (SLOs)</vt:lpstr>
      <vt:lpstr>PowerPoint Presentation</vt:lpstr>
      <vt:lpstr>PowerPoint Presentation</vt:lpstr>
      <vt:lpstr>PowerPoint Presentation</vt:lpstr>
      <vt:lpstr>PowerPoint Presentation</vt:lpstr>
      <vt:lpstr>For more information: go.uow.edu.au/safeatwork</vt:lpstr>
      <vt:lpstr>PowerPoint Presentation</vt:lpstr>
      <vt:lpstr>PowerPoint Presentation</vt:lpstr>
      <vt:lpstr>Text Book</vt:lpstr>
      <vt:lpstr>Other Resources</vt:lpstr>
      <vt:lpstr>Assessment Schedule</vt:lpstr>
      <vt:lpstr>Individual Quizzes</vt:lpstr>
      <vt:lpstr>Group project</vt:lpstr>
      <vt:lpstr>Final examination</vt:lpstr>
      <vt:lpstr>Electronic Submission of Assessment Items</vt:lpstr>
      <vt:lpstr>Procedure for the return of assessment items</vt:lpstr>
      <vt:lpstr>PowerPoint Presentation</vt:lpstr>
      <vt:lpstr>PowerPoint Presentation</vt:lpstr>
      <vt:lpstr>Pair Discussion</vt:lpstr>
      <vt:lpstr>Definitions</vt:lpstr>
      <vt:lpstr>Definitions</vt:lpstr>
      <vt:lpstr>Interaction Design (Figure 1.3)</vt:lpstr>
      <vt:lpstr>UXPA: User Experience (UX) professional</vt:lpstr>
      <vt:lpstr>Disciplinary knowledge and skills</vt:lpstr>
      <vt:lpstr>Working in multidisciplinary teams</vt:lpstr>
      <vt:lpstr>PowerPoint Presentation</vt:lpstr>
      <vt:lpstr>What do professionals do in the ID business?</vt:lpstr>
      <vt:lpstr>User Experience (UX)</vt:lpstr>
      <vt:lpstr>What is involved in the process of interaction design? </vt:lpstr>
      <vt:lpstr>Why go to this length?</vt:lpstr>
      <vt:lpstr>Accessibility</vt:lpstr>
      <vt:lpstr>Usability goals</vt:lpstr>
      <vt:lpstr>User experience goals</vt:lpstr>
      <vt:lpstr>Usability and user experience goals </vt:lpstr>
      <vt:lpstr>Design principles</vt:lpstr>
      <vt:lpstr>What do I do if I am wearing black?</vt:lpstr>
      <vt:lpstr>Constraints</vt:lpstr>
      <vt:lpstr>Consistency</vt:lpstr>
      <vt:lpstr>Internal and external consistency</vt:lpstr>
      <vt:lpstr>Keypad numbers layout</vt:lpstr>
      <vt:lpstr>Affordances: to give a clue</vt:lpstr>
      <vt:lpstr>What does ‘affordance’ have to offer interaction design?</vt:lpstr>
      <vt:lpstr>Key points</vt:lpstr>
      <vt:lpstr>Questions</vt:lpstr>
    </vt:vector>
  </TitlesOfParts>
  <Company>UOW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CSIT226/CSIT826  Introductory Lecture</dc:title>
  <dc:creator>Mark Freeman</dc:creator>
  <cp:lastModifiedBy>Mark Freeman</cp:lastModifiedBy>
  <cp:revision>108</cp:revision>
  <cp:lastPrinted>2016-07-25T02:55:52Z</cp:lastPrinted>
  <dcterms:created xsi:type="dcterms:W3CDTF">2016-01-22T04:47:59Z</dcterms:created>
  <dcterms:modified xsi:type="dcterms:W3CDTF">2016-07-25T02:56:12Z</dcterms:modified>
</cp:coreProperties>
</file>